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67" r:id="rId2"/>
    <p:sldId id="284" r:id="rId3"/>
    <p:sldId id="285" r:id="rId4"/>
    <p:sldId id="286" r:id="rId5"/>
    <p:sldId id="287" r:id="rId6"/>
    <p:sldId id="288" r:id="rId7"/>
    <p:sldId id="289" r:id="rId8"/>
    <p:sldId id="262" r:id="rId9"/>
    <p:sldId id="265" r:id="rId10"/>
    <p:sldId id="266" r:id="rId11"/>
    <p:sldId id="256" r:id="rId12"/>
    <p:sldId id="257" r:id="rId13"/>
    <p:sldId id="281" r:id="rId14"/>
    <p:sldId id="258" r:id="rId15"/>
    <p:sldId id="290" r:id="rId16"/>
    <p:sldId id="259" r:id="rId17"/>
    <p:sldId id="260" r:id="rId18"/>
    <p:sldId id="277" r:id="rId19"/>
    <p:sldId id="278" r:id="rId20"/>
    <p:sldId id="279" r:id="rId21"/>
    <p:sldId id="280" r:id="rId22"/>
    <p:sldId id="268" r:id="rId23"/>
    <p:sldId id="269" r:id="rId24"/>
    <p:sldId id="270" r:id="rId25"/>
    <p:sldId id="261" r:id="rId26"/>
    <p:sldId id="271" r:id="rId27"/>
    <p:sldId id="272" r:id="rId28"/>
    <p:sldId id="273" r:id="rId29"/>
    <p:sldId id="274" r:id="rId30"/>
    <p:sldId id="275" r:id="rId31"/>
    <p:sldId id="276" r:id="rId32"/>
    <p:sldId id="291" r:id="rId3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MAL AMZIL" initials="JA" lastIdx="5" clrIdx="0">
    <p:extLst>
      <p:ext uri="{19B8F6BF-5375-455C-9EA6-DF929625EA0E}">
        <p15:presenceInfo xmlns:p15="http://schemas.microsoft.com/office/powerpoint/2012/main" userId="0c6046e7a34453f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B2A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8"/>
  </p:normalViewPr>
  <p:slideViewPr>
    <p:cSldViewPr snapToGrid="0" snapToObjects="1">
      <p:cViewPr varScale="1">
        <p:scale>
          <a:sx n="84" d="100"/>
          <a:sy n="84" d="100"/>
        </p:scale>
        <p:origin x="9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10T17:50:15.203" idx="2">
    <p:pos x="842" y="972"/>
    <p:text>Le but de mettre un montage inverseur est d’inverser le signal de sortie du filtre pour avoir une tension positive pour ne pas bloquer le transistor NPN et aussi pour avoir la tension nominale du HP</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6-10T17:50:32.728" idx="3">
    <p:pos x="7325" y="1834"/>
    <p:text>Cet amplificateur permet de fournir au HP la 
    puissance nécessaire pour faire fonctionner le HP 
Il est constitué d'un transistor NPN et d'un transistor
    PNP dont les caractéristiques sont identiques (même β).
Les 2 transistors ne conduisent jamais au même
   moment, ils peuvent donc se “partager” le HP.</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6-10T17:51:03.799" idx="4">
    <p:pos x="7505" y="1543"/>
    <p:text>D’après la datasheet du transistor 2N1711 
    on a le courant 𝐼_𝑐𝑚𝑎𝑥=500𝑚𝐴
    et dans notre cas on a un courant 𝐼_𝑐𝑒𝑓𝑓=500mA
    donc il y a un risque de chauffer le transistor</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6-10T17:51:11.908" idx="5">
    <p:pos x="632" y="712"/>
    <p:text>Pour éviter le chauffage du transistor
 on a ajouté une résistance R10 = 120 Ω
 à la base du transistor</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D918EB-9F3F-7A44-B81E-EA969188636F}" type="datetimeFigureOut">
              <a:rPr lang="fr-FR" smtClean="0"/>
              <a:t>10/06/2021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CC9DD-777C-6C40-BBC1-7C34B1CD7EC9}" type="slidenum">
              <a:rPr lang="fr-FR" smtClean="0"/>
              <a:t>‹N°›</a:t>
            </a:fld>
            <a:endParaRPr lang="fr-FR"/>
          </a:p>
        </p:txBody>
      </p:sp>
    </p:spTree>
    <p:extLst>
      <p:ext uri="{BB962C8B-B14F-4D97-AF65-F5344CB8AC3E}">
        <p14:creationId xmlns:p14="http://schemas.microsoft.com/office/powerpoint/2010/main" val="35485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B5845A9A-6D23-E24E-800B-0522869DBFFE}"/>
              </a:ext>
            </a:extLst>
          </p:cNvPr>
          <p:cNvSpPr txBox="1">
            <a:spLocks noGrp="1"/>
          </p:cNvSpPr>
          <p:nvPr>
            <p:ph type="sldNum" sz="quarter" idx="5"/>
          </p:nvPr>
        </p:nvSpPr>
        <p:spPr>
          <a:ln/>
        </p:spPr>
        <p:txBody>
          <a:bodyPr vert="horz" lIns="0" tIns="0" rIns="0" bIns="0" anchor="b" anchorCtr="0">
            <a:noAutofit/>
          </a:bodyPr>
          <a:lstStyle/>
          <a:p>
            <a:pPr lvl="0"/>
            <a:fld id="{77945C95-A078-9F4F-8C1C-63ED1F3AB19A}" type="slidenum">
              <a:t>18</a:t>
            </a:fld>
            <a:endParaRPr lang="fr-FR"/>
          </a:p>
        </p:txBody>
      </p:sp>
      <p:sp>
        <p:nvSpPr>
          <p:cNvPr id="2" name="Espace réservé de l'image des diapositives 1">
            <a:extLst>
              <a:ext uri="{FF2B5EF4-FFF2-40B4-BE49-F238E27FC236}">
                <a16:creationId xmlns:a16="http://schemas.microsoft.com/office/drawing/2014/main" id="{768C6BE5-3B35-BA4B-9EEE-9C07DDA5C97F}"/>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Espace réservé des notes 2">
            <a:extLst>
              <a:ext uri="{FF2B5EF4-FFF2-40B4-BE49-F238E27FC236}">
                <a16:creationId xmlns:a16="http://schemas.microsoft.com/office/drawing/2014/main" id="{CDAFE255-D893-5841-BC1D-592A92D7C22C}"/>
              </a:ext>
            </a:extLst>
          </p:cNvPr>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985398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BD82664B-1487-B44B-ABCC-09C342CFB3C1}"/>
              </a:ext>
            </a:extLst>
          </p:cNvPr>
          <p:cNvSpPr txBox="1">
            <a:spLocks noGrp="1"/>
          </p:cNvSpPr>
          <p:nvPr>
            <p:ph type="sldNum" sz="quarter" idx="5"/>
          </p:nvPr>
        </p:nvSpPr>
        <p:spPr>
          <a:ln/>
        </p:spPr>
        <p:txBody>
          <a:bodyPr vert="horz" lIns="0" tIns="0" rIns="0" bIns="0" anchor="b" anchorCtr="0">
            <a:noAutofit/>
          </a:bodyPr>
          <a:lstStyle/>
          <a:p>
            <a:pPr lvl="0"/>
            <a:fld id="{A73A498D-684F-0A45-9190-5973FD0F45D1}" type="slidenum">
              <a:t>19</a:t>
            </a:fld>
            <a:endParaRPr lang="fr-FR"/>
          </a:p>
        </p:txBody>
      </p:sp>
      <p:sp>
        <p:nvSpPr>
          <p:cNvPr id="2" name="Espace réservé de l'image des diapositives 1">
            <a:extLst>
              <a:ext uri="{FF2B5EF4-FFF2-40B4-BE49-F238E27FC236}">
                <a16:creationId xmlns:a16="http://schemas.microsoft.com/office/drawing/2014/main" id="{30DD881A-090B-324B-84DD-5434E5C89F19}"/>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Espace réservé des notes 2">
            <a:extLst>
              <a:ext uri="{FF2B5EF4-FFF2-40B4-BE49-F238E27FC236}">
                <a16:creationId xmlns:a16="http://schemas.microsoft.com/office/drawing/2014/main" id="{0A9831E5-C850-5A4C-A487-EC04A5D99F58}"/>
              </a:ext>
            </a:extLst>
          </p:cNvPr>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93603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6FEC5A70-A1DE-EA49-9CFB-25897F0A478B}"/>
              </a:ext>
            </a:extLst>
          </p:cNvPr>
          <p:cNvSpPr txBox="1">
            <a:spLocks noGrp="1"/>
          </p:cNvSpPr>
          <p:nvPr>
            <p:ph type="sldNum" sz="quarter" idx="5"/>
          </p:nvPr>
        </p:nvSpPr>
        <p:spPr>
          <a:ln/>
        </p:spPr>
        <p:txBody>
          <a:bodyPr vert="horz" lIns="0" tIns="0" rIns="0" bIns="0" anchor="b" anchorCtr="0">
            <a:noAutofit/>
          </a:bodyPr>
          <a:lstStyle/>
          <a:p>
            <a:pPr lvl="0"/>
            <a:fld id="{071E20F2-5461-DC41-B4A1-82FD59B7122B}" type="slidenum">
              <a:t>20</a:t>
            </a:fld>
            <a:endParaRPr lang="fr-FR"/>
          </a:p>
        </p:txBody>
      </p:sp>
      <p:sp>
        <p:nvSpPr>
          <p:cNvPr id="2" name="Espace réservé de l'image des diapositives 1">
            <a:extLst>
              <a:ext uri="{FF2B5EF4-FFF2-40B4-BE49-F238E27FC236}">
                <a16:creationId xmlns:a16="http://schemas.microsoft.com/office/drawing/2014/main" id="{688E2AA8-B5D4-4543-87ED-1BB604A18CCD}"/>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Espace réservé des notes 2">
            <a:extLst>
              <a:ext uri="{FF2B5EF4-FFF2-40B4-BE49-F238E27FC236}">
                <a16:creationId xmlns:a16="http://schemas.microsoft.com/office/drawing/2014/main" id="{655601A7-61BF-894E-BF1B-C3F4B13FC551}"/>
              </a:ext>
            </a:extLst>
          </p:cNvPr>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760112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58F1FCD6-BB63-FA4C-9350-EAA331FFEF28}"/>
              </a:ext>
            </a:extLst>
          </p:cNvPr>
          <p:cNvSpPr txBox="1">
            <a:spLocks noGrp="1"/>
          </p:cNvSpPr>
          <p:nvPr>
            <p:ph type="sldNum" sz="quarter" idx="5"/>
          </p:nvPr>
        </p:nvSpPr>
        <p:spPr>
          <a:ln/>
        </p:spPr>
        <p:txBody>
          <a:bodyPr vert="horz" lIns="0" tIns="0" rIns="0" bIns="0" anchor="b" anchorCtr="0">
            <a:noAutofit/>
          </a:bodyPr>
          <a:lstStyle/>
          <a:p>
            <a:pPr lvl="0"/>
            <a:fld id="{70847235-9457-D445-8150-37BC52099568}" type="slidenum">
              <a:t>21</a:t>
            </a:fld>
            <a:endParaRPr lang="fr-FR"/>
          </a:p>
        </p:txBody>
      </p:sp>
      <p:sp>
        <p:nvSpPr>
          <p:cNvPr id="2" name="Espace réservé de l'image des diapositives 1">
            <a:extLst>
              <a:ext uri="{FF2B5EF4-FFF2-40B4-BE49-F238E27FC236}">
                <a16:creationId xmlns:a16="http://schemas.microsoft.com/office/drawing/2014/main" id="{20A47217-98E1-394A-BA6B-1FB43A291B2A}"/>
              </a:ext>
            </a:extLst>
          </p:cNvPr>
          <p:cNvSpPr>
            <a:spLocks noGrp="1" noRot="1" noChangeAspect="1" noResize="1"/>
          </p:cNvSpPr>
          <p:nvPr>
            <p:ph type="sldImg"/>
          </p:nvPr>
        </p:nvSpPr>
        <p:spPr>
          <a:xfrm>
            <a:off x="217488" y="812800"/>
            <a:ext cx="7124700" cy="4008438"/>
          </a:xfrm>
          <a:solidFill>
            <a:srgbClr val="729FCF"/>
          </a:solidFill>
          <a:ln w="25400">
            <a:solidFill>
              <a:srgbClr val="3465A4"/>
            </a:solidFill>
            <a:prstDash val="solid"/>
          </a:ln>
        </p:spPr>
      </p:sp>
      <p:sp>
        <p:nvSpPr>
          <p:cNvPr id="3" name="Espace réservé des notes 2">
            <a:extLst>
              <a:ext uri="{FF2B5EF4-FFF2-40B4-BE49-F238E27FC236}">
                <a16:creationId xmlns:a16="http://schemas.microsoft.com/office/drawing/2014/main" id="{1A8D6FE3-3337-9148-BCE6-40DC31970EE6}"/>
              </a:ext>
            </a:extLst>
          </p:cNvPr>
          <p:cNvSpPr txBox="1">
            <a:spLocks noGrp="1"/>
          </p:cNvSpPr>
          <p:nvPr>
            <p:ph type="body" sz="quarter" idx="1"/>
          </p:nvPr>
        </p:nvSpPr>
        <p:spPr/>
        <p:txBody>
          <a:bodyPr vert="horz"/>
          <a:lstStyle/>
          <a:p>
            <a:endParaRPr lang="fr-FR"/>
          </a:p>
        </p:txBody>
      </p:sp>
    </p:spTree>
    <p:extLst>
      <p:ext uri="{BB962C8B-B14F-4D97-AF65-F5344CB8AC3E}">
        <p14:creationId xmlns:p14="http://schemas.microsoft.com/office/powerpoint/2010/main" val="2005193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2F2240-91BD-A546-BB2B-456899BB477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0AFC8A9-D030-5344-9C68-0432D0AE24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969D5CE-72D3-6A41-88B3-6BCC4EC4F7F3}"/>
              </a:ext>
            </a:extLst>
          </p:cNvPr>
          <p:cNvSpPr>
            <a:spLocks noGrp="1"/>
          </p:cNvSpPr>
          <p:nvPr>
            <p:ph type="dt" sz="half" idx="10"/>
          </p:nvPr>
        </p:nvSpPr>
        <p:spPr/>
        <p:txBody>
          <a:bodyPr/>
          <a:lstStyle/>
          <a:p>
            <a:fld id="{11FEC0EC-FD56-174A-AF47-CE05C90F1384}" type="datetime1">
              <a:rPr lang="fr-FR" smtClean="0"/>
              <a:t>10/06/2021</a:t>
            </a:fld>
            <a:endParaRPr lang="fr-FR"/>
          </a:p>
        </p:txBody>
      </p:sp>
      <p:sp>
        <p:nvSpPr>
          <p:cNvPr id="5" name="Espace réservé du pied de page 4">
            <a:extLst>
              <a:ext uri="{FF2B5EF4-FFF2-40B4-BE49-F238E27FC236}">
                <a16:creationId xmlns:a16="http://schemas.microsoft.com/office/drawing/2014/main" id="{90DB53E0-6C98-DA48-8E7B-03BD22A3DD1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07786F5-FB74-1E4D-B245-AA84642DEBF1}"/>
              </a:ext>
            </a:extLst>
          </p:cNvPr>
          <p:cNvSpPr>
            <a:spLocks noGrp="1"/>
          </p:cNvSpPr>
          <p:nvPr>
            <p:ph type="sldNum" sz="quarter" idx="12"/>
          </p:nvPr>
        </p:nvSpPr>
        <p:spPr/>
        <p:txBody>
          <a:bodyPr/>
          <a:lstStyle/>
          <a:p>
            <a:fld id="{E56E1623-C219-724A-B8BF-1DA8FE72009C}" type="slidenum">
              <a:rPr lang="fr-FR" smtClean="0"/>
              <a:t>‹N°›</a:t>
            </a:fld>
            <a:endParaRPr lang="fr-FR"/>
          </a:p>
        </p:txBody>
      </p:sp>
    </p:spTree>
    <p:extLst>
      <p:ext uri="{BB962C8B-B14F-4D97-AF65-F5344CB8AC3E}">
        <p14:creationId xmlns:p14="http://schemas.microsoft.com/office/powerpoint/2010/main" val="4092737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3209D8-919E-E640-861D-24C482AE99B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0CF91F7-78F1-D440-884E-A19ADD956C6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D465D87-C12B-5841-855F-0ECA562519BC}"/>
              </a:ext>
            </a:extLst>
          </p:cNvPr>
          <p:cNvSpPr>
            <a:spLocks noGrp="1"/>
          </p:cNvSpPr>
          <p:nvPr>
            <p:ph type="dt" sz="half" idx="10"/>
          </p:nvPr>
        </p:nvSpPr>
        <p:spPr/>
        <p:txBody>
          <a:bodyPr/>
          <a:lstStyle/>
          <a:p>
            <a:fld id="{B232D074-6139-E940-9B5B-FC566BF90C94}" type="datetime1">
              <a:rPr lang="fr-FR" smtClean="0"/>
              <a:t>10/06/2021</a:t>
            </a:fld>
            <a:endParaRPr lang="fr-FR"/>
          </a:p>
        </p:txBody>
      </p:sp>
      <p:sp>
        <p:nvSpPr>
          <p:cNvPr id="5" name="Espace réservé du pied de page 4">
            <a:extLst>
              <a:ext uri="{FF2B5EF4-FFF2-40B4-BE49-F238E27FC236}">
                <a16:creationId xmlns:a16="http://schemas.microsoft.com/office/drawing/2014/main" id="{19DBDD64-254A-0641-B0AC-1E1E8270EE4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C43CCDD-3CC2-3141-90B6-90A41149B404}"/>
              </a:ext>
            </a:extLst>
          </p:cNvPr>
          <p:cNvSpPr>
            <a:spLocks noGrp="1"/>
          </p:cNvSpPr>
          <p:nvPr>
            <p:ph type="sldNum" sz="quarter" idx="12"/>
          </p:nvPr>
        </p:nvSpPr>
        <p:spPr/>
        <p:txBody>
          <a:bodyPr/>
          <a:lstStyle/>
          <a:p>
            <a:fld id="{E56E1623-C219-724A-B8BF-1DA8FE72009C}" type="slidenum">
              <a:rPr lang="fr-FR" smtClean="0"/>
              <a:t>‹N°›</a:t>
            </a:fld>
            <a:endParaRPr lang="fr-FR"/>
          </a:p>
        </p:txBody>
      </p:sp>
    </p:spTree>
    <p:extLst>
      <p:ext uri="{BB962C8B-B14F-4D97-AF65-F5344CB8AC3E}">
        <p14:creationId xmlns:p14="http://schemas.microsoft.com/office/powerpoint/2010/main" val="3807250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2EEA02A-CA52-014B-9591-04007C5D3B57}"/>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5D2DBE6-FAD9-5841-B9E4-A94D556C31A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4E8DCC4-0D5A-0447-9BDC-32E5DC347519}"/>
              </a:ext>
            </a:extLst>
          </p:cNvPr>
          <p:cNvSpPr>
            <a:spLocks noGrp="1"/>
          </p:cNvSpPr>
          <p:nvPr>
            <p:ph type="dt" sz="half" idx="10"/>
          </p:nvPr>
        </p:nvSpPr>
        <p:spPr/>
        <p:txBody>
          <a:bodyPr/>
          <a:lstStyle/>
          <a:p>
            <a:fld id="{91011918-4679-1442-883A-714BE3A61013}" type="datetime1">
              <a:rPr lang="fr-FR" smtClean="0"/>
              <a:t>10/06/2021</a:t>
            </a:fld>
            <a:endParaRPr lang="fr-FR"/>
          </a:p>
        </p:txBody>
      </p:sp>
      <p:sp>
        <p:nvSpPr>
          <p:cNvPr id="5" name="Espace réservé du pied de page 4">
            <a:extLst>
              <a:ext uri="{FF2B5EF4-FFF2-40B4-BE49-F238E27FC236}">
                <a16:creationId xmlns:a16="http://schemas.microsoft.com/office/drawing/2014/main" id="{F15746A0-6BF3-B34F-A1CF-C34DE9369A3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913684B-DE55-AE41-A7E8-A69C51763821}"/>
              </a:ext>
            </a:extLst>
          </p:cNvPr>
          <p:cNvSpPr>
            <a:spLocks noGrp="1"/>
          </p:cNvSpPr>
          <p:nvPr>
            <p:ph type="sldNum" sz="quarter" idx="12"/>
          </p:nvPr>
        </p:nvSpPr>
        <p:spPr/>
        <p:txBody>
          <a:bodyPr/>
          <a:lstStyle/>
          <a:p>
            <a:fld id="{E56E1623-C219-724A-B8BF-1DA8FE72009C}" type="slidenum">
              <a:rPr lang="fr-FR" smtClean="0"/>
              <a:t>‹N°›</a:t>
            </a:fld>
            <a:endParaRPr lang="fr-FR"/>
          </a:p>
        </p:txBody>
      </p:sp>
    </p:spTree>
    <p:extLst>
      <p:ext uri="{BB962C8B-B14F-4D97-AF65-F5344CB8AC3E}">
        <p14:creationId xmlns:p14="http://schemas.microsoft.com/office/powerpoint/2010/main" val="2039358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DBC5B9-867E-2746-90BF-DB63FBA46EB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F3704DF-A201-E845-8F80-3770D7552FE6}"/>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34C86E8-1886-A544-A771-8D247F21697D}"/>
              </a:ext>
            </a:extLst>
          </p:cNvPr>
          <p:cNvSpPr>
            <a:spLocks noGrp="1"/>
          </p:cNvSpPr>
          <p:nvPr>
            <p:ph type="dt" sz="half" idx="10"/>
          </p:nvPr>
        </p:nvSpPr>
        <p:spPr/>
        <p:txBody>
          <a:bodyPr/>
          <a:lstStyle/>
          <a:p>
            <a:fld id="{8EFF80BC-5B61-C546-8188-44FFE921C9F9}" type="datetime1">
              <a:rPr lang="fr-FR" smtClean="0"/>
              <a:t>10/06/2021</a:t>
            </a:fld>
            <a:endParaRPr lang="fr-FR"/>
          </a:p>
        </p:txBody>
      </p:sp>
      <p:sp>
        <p:nvSpPr>
          <p:cNvPr id="5" name="Espace réservé du pied de page 4">
            <a:extLst>
              <a:ext uri="{FF2B5EF4-FFF2-40B4-BE49-F238E27FC236}">
                <a16:creationId xmlns:a16="http://schemas.microsoft.com/office/drawing/2014/main" id="{261DB566-B123-CA47-9C2D-9E94384790B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87CA26A-5A90-B242-A819-17B1DC051D5B}"/>
              </a:ext>
            </a:extLst>
          </p:cNvPr>
          <p:cNvSpPr>
            <a:spLocks noGrp="1"/>
          </p:cNvSpPr>
          <p:nvPr>
            <p:ph type="sldNum" sz="quarter" idx="12"/>
          </p:nvPr>
        </p:nvSpPr>
        <p:spPr/>
        <p:txBody>
          <a:bodyPr/>
          <a:lstStyle/>
          <a:p>
            <a:fld id="{E56E1623-C219-724A-B8BF-1DA8FE72009C}" type="slidenum">
              <a:rPr lang="fr-FR" smtClean="0"/>
              <a:t>‹N°›</a:t>
            </a:fld>
            <a:endParaRPr lang="fr-FR"/>
          </a:p>
        </p:txBody>
      </p:sp>
    </p:spTree>
    <p:extLst>
      <p:ext uri="{BB962C8B-B14F-4D97-AF65-F5344CB8AC3E}">
        <p14:creationId xmlns:p14="http://schemas.microsoft.com/office/powerpoint/2010/main" val="318060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32D22A-4085-0644-90B2-A7D98A6E5C9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83DB746-424C-DE41-B042-18E255CBDC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A36790E-61F4-BB4D-AF07-CC39588067BB}"/>
              </a:ext>
            </a:extLst>
          </p:cNvPr>
          <p:cNvSpPr>
            <a:spLocks noGrp="1"/>
          </p:cNvSpPr>
          <p:nvPr>
            <p:ph type="dt" sz="half" idx="10"/>
          </p:nvPr>
        </p:nvSpPr>
        <p:spPr/>
        <p:txBody>
          <a:bodyPr/>
          <a:lstStyle/>
          <a:p>
            <a:fld id="{26B850B3-8BF4-2A46-8263-B4140560190A}" type="datetime1">
              <a:rPr lang="fr-FR" smtClean="0"/>
              <a:t>10/06/2021</a:t>
            </a:fld>
            <a:endParaRPr lang="fr-FR"/>
          </a:p>
        </p:txBody>
      </p:sp>
      <p:sp>
        <p:nvSpPr>
          <p:cNvPr id="5" name="Espace réservé du pied de page 4">
            <a:extLst>
              <a:ext uri="{FF2B5EF4-FFF2-40B4-BE49-F238E27FC236}">
                <a16:creationId xmlns:a16="http://schemas.microsoft.com/office/drawing/2014/main" id="{EC1F856F-6A29-6C43-8683-EA940BF616B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794009A-25D6-4D48-AF78-B1E20C5ADF48}"/>
              </a:ext>
            </a:extLst>
          </p:cNvPr>
          <p:cNvSpPr>
            <a:spLocks noGrp="1"/>
          </p:cNvSpPr>
          <p:nvPr>
            <p:ph type="sldNum" sz="quarter" idx="12"/>
          </p:nvPr>
        </p:nvSpPr>
        <p:spPr/>
        <p:txBody>
          <a:bodyPr/>
          <a:lstStyle/>
          <a:p>
            <a:fld id="{E56E1623-C219-724A-B8BF-1DA8FE72009C}" type="slidenum">
              <a:rPr lang="fr-FR" smtClean="0"/>
              <a:t>‹N°›</a:t>
            </a:fld>
            <a:endParaRPr lang="fr-FR"/>
          </a:p>
        </p:txBody>
      </p:sp>
    </p:spTree>
    <p:extLst>
      <p:ext uri="{BB962C8B-B14F-4D97-AF65-F5344CB8AC3E}">
        <p14:creationId xmlns:p14="http://schemas.microsoft.com/office/powerpoint/2010/main" val="3969525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9A552D-9F16-5042-8EFA-80D3F523F71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8EA77C0-04A4-DA4F-9FFE-AED1248529A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AD14132-AAAB-4C40-8519-671E5E5ADAF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FB4C809-0A40-3243-8AD1-224F224436FB}"/>
              </a:ext>
            </a:extLst>
          </p:cNvPr>
          <p:cNvSpPr>
            <a:spLocks noGrp="1"/>
          </p:cNvSpPr>
          <p:nvPr>
            <p:ph type="dt" sz="half" idx="10"/>
          </p:nvPr>
        </p:nvSpPr>
        <p:spPr/>
        <p:txBody>
          <a:bodyPr/>
          <a:lstStyle/>
          <a:p>
            <a:fld id="{7C21B5D8-8F8D-AE4D-B3E8-9D63ACA705AE}" type="datetime1">
              <a:rPr lang="fr-FR" smtClean="0"/>
              <a:t>10/06/2021</a:t>
            </a:fld>
            <a:endParaRPr lang="fr-FR"/>
          </a:p>
        </p:txBody>
      </p:sp>
      <p:sp>
        <p:nvSpPr>
          <p:cNvPr id="6" name="Espace réservé du pied de page 5">
            <a:extLst>
              <a:ext uri="{FF2B5EF4-FFF2-40B4-BE49-F238E27FC236}">
                <a16:creationId xmlns:a16="http://schemas.microsoft.com/office/drawing/2014/main" id="{08D4E4B7-1C93-7943-9E8E-DFE124610F4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A137981-E94F-1848-8642-94D9CA28DBEC}"/>
              </a:ext>
            </a:extLst>
          </p:cNvPr>
          <p:cNvSpPr>
            <a:spLocks noGrp="1"/>
          </p:cNvSpPr>
          <p:nvPr>
            <p:ph type="sldNum" sz="quarter" idx="12"/>
          </p:nvPr>
        </p:nvSpPr>
        <p:spPr/>
        <p:txBody>
          <a:bodyPr/>
          <a:lstStyle/>
          <a:p>
            <a:fld id="{E56E1623-C219-724A-B8BF-1DA8FE72009C}" type="slidenum">
              <a:rPr lang="fr-FR" smtClean="0"/>
              <a:t>‹N°›</a:t>
            </a:fld>
            <a:endParaRPr lang="fr-FR"/>
          </a:p>
        </p:txBody>
      </p:sp>
    </p:spTree>
    <p:extLst>
      <p:ext uri="{BB962C8B-B14F-4D97-AF65-F5344CB8AC3E}">
        <p14:creationId xmlns:p14="http://schemas.microsoft.com/office/powerpoint/2010/main" val="3334093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76BAD1-0797-EF4C-8E9A-B0F87D3D86F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AE1F4D5-F16A-D441-8DA5-241E1AB803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32BE5C1-28C4-0B4A-8187-BE28091F665D}"/>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D52C02A-9D4A-2B42-8843-E844E38A31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B167693-E564-4F44-9083-F2F66FF372C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49976962-3928-A14A-AD09-A2CEB52940A5}"/>
              </a:ext>
            </a:extLst>
          </p:cNvPr>
          <p:cNvSpPr>
            <a:spLocks noGrp="1"/>
          </p:cNvSpPr>
          <p:nvPr>
            <p:ph type="dt" sz="half" idx="10"/>
          </p:nvPr>
        </p:nvSpPr>
        <p:spPr/>
        <p:txBody>
          <a:bodyPr/>
          <a:lstStyle/>
          <a:p>
            <a:fld id="{3D467FF0-2E41-AD48-B94F-672B640A9492}" type="datetime1">
              <a:rPr lang="fr-FR" smtClean="0"/>
              <a:t>10/06/2021</a:t>
            </a:fld>
            <a:endParaRPr lang="fr-FR"/>
          </a:p>
        </p:txBody>
      </p:sp>
      <p:sp>
        <p:nvSpPr>
          <p:cNvPr id="8" name="Espace réservé du pied de page 7">
            <a:extLst>
              <a:ext uri="{FF2B5EF4-FFF2-40B4-BE49-F238E27FC236}">
                <a16:creationId xmlns:a16="http://schemas.microsoft.com/office/drawing/2014/main" id="{F17C9189-BBDD-9743-938D-338671046086}"/>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E45E725A-9BA4-EF47-8F65-C83E429AE6E9}"/>
              </a:ext>
            </a:extLst>
          </p:cNvPr>
          <p:cNvSpPr>
            <a:spLocks noGrp="1"/>
          </p:cNvSpPr>
          <p:nvPr>
            <p:ph type="sldNum" sz="quarter" idx="12"/>
          </p:nvPr>
        </p:nvSpPr>
        <p:spPr/>
        <p:txBody>
          <a:bodyPr/>
          <a:lstStyle/>
          <a:p>
            <a:fld id="{E56E1623-C219-724A-B8BF-1DA8FE72009C}" type="slidenum">
              <a:rPr lang="fr-FR" smtClean="0"/>
              <a:t>‹N°›</a:t>
            </a:fld>
            <a:endParaRPr lang="fr-FR"/>
          </a:p>
        </p:txBody>
      </p:sp>
    </p:spTree>
    <p:extLst>
      <p:ext uri="{BB962C8B-B14F-4D97-AF65-F5344CB8AC3E}">
        <p14:creationId xmlns:p14="http://schemas.microsoft.com/office/powerpoint/2010/main" val="2771798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2EAA41-B338-6941-BD76-5B525753D02F}"/>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730EE1B-2928-A142-A0F7-4292FFAAC472}"/>
              </a:ext>
            </a:extLst>
          </p:cNvPr>
          <p:cNvSpPr>
            <a:spLocks noGrp="1"/>
          </p:cNvSpPr>
          <p:nvPr>
            <p:ph type="dt" sz="half" idx="10"/>
          </p:nvPr>
        </p:nvSpPr>
        <p:spPr/>
        <p:txBody>
          <a:bodyPr/>
          <a:lstStyle/>
          <a:p>
            <a:fld id="{F6423E36-3B96-144B-9379-2103078E9AFE}" type="datetime1">
              <a:rPr lang="fr-FR" smtClean="0"/>
              <a:t>10/06/2021</a:t>
            </a:fld>
            <a:endParaRPr lang="fr-FR"/>
          </a:p>
        </p:txBody>
      </p:sp>
      <p:sp>
        <p:nvSpPr>
          <p:cNvPr id="4" name="Espace réservé du pied de page 3">
            <a:extLst>
              <a:ext uri="{FF2B5EF4-FFF2-40B4-BE49-F238E27FC236}">
                <a16:creationId xmlns:a16="http://schemas.microsoft.com/office/drawing/2014/main" id="{2012DF59-1867-3E43-905F-A4F49F212BF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3B2FD2D7-DE83-1C48-A8D1-17BEA60B2F32}"/>
              </a:ext>
            </a:extLst>
          </p:cNvPr>
          <p:cNvSpPr>
            <a:spLocks noGrp="1"/>
          </p:cNvSpPr>
          <p:nvPr>
            <p:ph type="sldNum" sz="quarter" idx="12"/>
          </p:nvPr>
        </p:nvSpPr>
        <p:spPr/>
        <p:txBody>
          <a:bodyPr/>
          <a:lstStyle/>
          <a:p>
            <a:fld id="{E56E1623-C219-724A-B8BF-1DA8FE72009C}" type="slidenum">
              <a:rPr lang="fr-FR" smtClean="0"/>
              <a:t>‹N°›</a:t>
            </a:fld>
            <a:endParaRPr lang="fr-FR"/>
          </a:p>
        </p:txBody>
      </p:sp>
    </p:spTree>
    <p:extLst>
      <p:ext uri="{BB962C8B-B14F-4D97-AF65-F5344CB8AC3E}">
        <p14:creationId xmlns:p14="http://schemas.microsoft.com/office/powerpoint/2010/main" val="709746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8945F77-0BF3-6A48-BD32-25BB980551EA}"/>
              </a:ext>
            </a:extLst>
          </p:cNvPr>
          <p:cNvSpPr>
            <a:spLocks noGrp="1"/>
          </p:cNvSpPr>
          <p:nvPr>
            <p:ph type="dt" sz="half" idx="10"/>
          </p:nvPr>
        </p:nvSpPr>
        <p:spPr/>
        <p:txBody>
          <a:bodyPr/>
          <a:lstStyle/>
          <a:p>
            <a:fld id="{2AF00721-EE7B-F546-84B4-E3926A5D1A6E}" type="datetime1">
              <a:rPr lang="fr-FR" smtClean="0"/>
              <a:t>10/06/2021</a:t>
            </a:fld>
            <a:endParaRPr lang="fr-FR"/>
          </a:p>
        </p:txBody>
      </p:sp>
      <p:sp>
        <p:nvSpPr>
          <p:cNvPr id="3" name="Espace réservé du pied de page 2">
            <a:extLst>
              <a:ext uri="{FF2B5EF4-FFF2-40B4-BE49-F238E27FC236}">
                <a16:creationId xmlns:a16="http://schemas.microsoft.com/office/drawing/2014/main" id="{BFB37A0A-FC6A-A649-B802-3BD2E1029AA2}"/>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034897FB-58B0-4C4E-BE4F-E59245154F7C}"/>
              </a:ext>
            </a:extLst>
          </p:cNvPr>
          <p:cNvSpPr>
            <a:spLocks noGrp="1"/>
          </p:cNvSpPr>
          <p:nvPr>
            <p:ph type="sldNum" sz="quarter" idx="12"/>
          </p:nvPr>
        </p:nvSpPr>
        <p:spPr/>
        <p:txBody>
          <a:bodyPr/>
          <a:lstStyle/>
          <a:p>
            <a:fld id="{E56E1623-C219-724A-B8BF-1DA8FE72009C}" type="slidenum">
              <a:rPr lang="fr-FR" smtClean="0"/>
              <a:t>‹N°›</a:t>
            </a:fld>
            <a:endParaRPr lang="fr-FR"/>
          </a:p>
        </p:txBody>
      </p:sp>
    </p:spTree>
    <p:extLst>
      <p:ext uri="{BB962C8B-B14F-4D97-AF65-F5344CB8AC3E}">
        <p14:creationId xmlns:p14="http://schemas.microsoft.com/office/powerpoint/2010/main" val="1005904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13D322-DD51-9343-A80F-23AA0FA6D1C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D0A5429-FE02-6F41-AB22-76E85A0EC4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FF1BE38-72C3-7D48-98C9-98FF4FA9B8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5B9732F-D10D-9145-8559-6A5EE875CF2F}"/>
              </a:ext>
            </a:extLst>
          </p:cNvPr>
          <p:cNvSpPr>
            <a:spLocks noGrp="1"/>
          </p:cNvSpPr>
          <p:nvPr>
            <p:ph type="dt" sz="half" idx="10"/>
          </p:nvPr>
        </p:nvSpPr>
        <p:spPr/>
        <p:txBody>
          <a:bodyPr/>
          <a:lstStyle/>
          <a:p>
            <a:fld id="{9C137E71-4069-3D41-8CBE-29644D5AD176}" type="datetime1">
              <a:rPr lang="fr-FR" smtClean="0"/>
              <a:t>10/06/2021</a:t>
            </a:fld>
            <a:endParaRPr lang="fr-FR"/>
          </a:p>
        </p:txBody>
      </p:sp>
      <p:sp>
        <p:nvSpPr>
          <p:cNvPr id="6" name="Espace réservé du pied de page 5">
            <a:extLst>
              <a:ext uri="{FF2B5EF4-FFF2-40B4-BE49-F238E27FC236}">
                <a16:creationId xmlns:a16="http://schemas.microsoft.com/office/drawing/2014/main" id="{44444E0A-1226-CF4D-A77D-433D62CC027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B09D4AE-7951-194E-AD73-621DFBA90A41}"/>
              </a:ext>
            </a:extLst>
          </p:cNvPr>
          <p:cNvSpPr>
            <a:spLocks noGrp="1"/>
          </p:cNvSpPr>
          <p:nvPr>
            <p:ph type="sldNum" sz="quarter" idx="12"/>
          </p:nvPr>
        </p:nvSpPr>
        <p:spPr/>
        <p:txBody>
          <a:bodyPr/>
          <a:lstStyle/>
          <a:p>
            <a:fld id="{E56E1623-C219-724A-B8BF-1DA8FE72009C}" type="slidenum">
              <a:rPr lang="fr-FR" smtClean="0"/>
              <a:t>‹N°›</a:t>
            </a:fld>
            <a:endParaRPr lang="fr-FR"/>
          </a:p>
        </p:txBody>
      </p:sp>
    </p:spTree>
    <p:extLst>
      <p:ext uri="{BB962C8B-B14F-4D97-AF65-F5344CB8AC3E}">
        <p14:creationId xmlns:p14="http://schemas.microsoft.com/office/powerpoint/2010/main" val="2360199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89C60F-BBD4-1C44-8133-0767D7CF8A9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D05E74D1-24DA-7746-BD65-05104279FD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6FFA255-F2A9-A447-B80C-A2A10FCF4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3C6AA5C-38C9-F641-A9D5-A5F4FF7BDAFF}"/>
              </a:ext>
            </a:extLst>
          </p:cNvPr>
          <p:cNvSpPr>
            <a:spLocks noGrp="1"/>
          </p:cNvSpPr>
          <p:nvPr>
            <p:ph type="dt" sz="half" idx="10"/>
          </p:nvPr>
        </p:nvSpPr>
        <p:spPr/>
        <p:txBody>
          <a:bodyPr/>
          <a:lstStyle/>
          <a:p>
            <a:fld id="{5239D239-2D4F-B74B-B4CA-77B7E3FC8ED7}" type="datetime1">
              <a:rPr lang="fr-FR" smtClean="0"/>
              <a:t>10/06/2021</a:t>
            </a:fld>
            <a:endParaRPr lang="fr-FR"/>
          </a:p>
        </p:txBody>
      </p:sp>
      <p:sp>
        <p:nvSpPr>
          <p:cNvPr id="6" name="Espace réservé du pied de page 5">
            <a:extLst>
              <a:ext uri="{FF2B5EF4-FFF2-40B4-BE49-F238E27FC236}">
                <a16:creationId xmlns:a16="http://schemas.microsoft.com/office/drawing/2014/main" id="{01DABB9F-FB6C-194A-AFA2-4FC653F9D4B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EB3D04C-06B0-4242-828D-D3EBAF24C343}"/>
              </a:ext>
            </a:extLst>
          </p:cNvPr>
          <p:cNvSpPr>
            <a:spLocks noGrp="1"/>
          </p:cNvSpPr>
          <p:nvPr>
            <p:ph type="sldNum" sz="quarter" idx="12"/>
          </p:nvPr>
        </p:nvSpPr>
        <p:spPr/>
        <p:txBody>
          <a:bodyPr/>
          <a:lstStyle/>
          <a:p>
            <a:fld id="{E56E1623-C219-724A-B8BF-1DA8FE72009C}" type="slidenum">
              <a:rPr lang="fr-FR" smtClean="0"/>
              <a:t>‹N°›</a:t>
            </a:fld>
            <a:endParaRPr lang="fr-FR"/>
          </a:p>
        </p:txBody>
      </p:sp>
    </p:spTree>
    <p:extLst>
      <p:ext uri="{BB962C8B-B14F-4D97-AF65-F5344CB8AC3E}">
        <p14:creationId xmlns:p14="http://schemas.microsoft.com/office/powerpoint/2010/main" val="1756209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8C658E9-8193-3749-A03C-B70E559BB3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E69228D-D026-5649-B4DC-A3A79045DB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2984321-C2DE-DE4B-BCDA-462232FBBA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576D3F-B74B-D84C-9620-651AC60A2B85}" type="datetime1">
              <a:rPr lang="fr-FR" smtClean="0"/>
              <a:t>10/06/2021</a:t>
            </a:fld>
            <a:endParaRPr lang="fr-FR"/>
          </a:p>
        </p:txBody>
      </p:sp>
      <p:sp>
        <p:nvSpPr>
          <p:cNvPr id="5" name="Espace réservé du pied de page 4">
            <a:extLst>
              <a:ext uri="{FF2B5EF4-FFF2-40B4-BE49-F238E27FC236}">
                <a16:creationId xmlns:a16="http://schemas.microsoft.com/office/drawing/2014/main" id="{0CEC49A7-2C40-0546-A9E3-6BBFCF33AF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5CD6FDD-5673-354B-851C-EE079AD939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6E1623-C219-724A-B8BF-1DA8FE72009C}" type="slidenum">
              <a:rPr lang="fr-FR" smtClean="0"/>
              <a:t>‹N°›</a:t>
            </a:fld>
            <a:endParaRPr lang="fr-FR"/>
          </a:p>
        </p:txBody>
      </p:sp>
      <p:pic>
        <p:nvPicPr>
          <p:cNvPr id="8" name="Image 7">
            <a:extLst>
              <a:ext uri="{FF2B5EF4-FFF2-40B4-BE49-F238E27FC236}">
                <a16:creationId xmlns:a16="http://schemas.microsoft.com/office/drawing/2014/main" id="{CB0A1FD5-646B-D149-ADFD-6E4252CB4486}"/>
              </a:ext>
            </a:extLst>
          </p:cNvPr>
          <p:cNvPicPr>
            <a:picLocks noChangeAspect="1"/>
          </p:cNvPicPr>
          <p:nvPr userDrawn="1"/>
        </p:nvPicPr>
        <p:blipFill>
          <a:blip r:embed="rId13"/>
          <a:stretch>
            <a:fillRect/>
          </a:stretch>
        </p:blipFill>
        <p:spPr>
          <a:xfrm>
            <a:off x="116113" y="69453"/>
            <a:ext cx="1564091" cy="1756171"/>
          </a:xfrm>
          <a:prstGeom prst="rect">
            <a:avLst/>
          </a:prstGeom>
        </p:spPr>
      </p:pic>
      <p:cxnSp>
        <p:nvCxnSpPr>
          <p:cNvPr id="10" name="Connecteur droit 9">
            <a:extLst>
              <a:ext uri="{FF2B5EF4-FFF2-40B4-BE49-F238E27FC236}">
                <a16:creationId xmlns:a16="http://schemas.microsoft.com/office/drawing/2014/main" id="{24808F31-6611-FF49-A771-22F0DC9AF261}"/>
              </a:ext>
            </a:extLst>
          </p:cNvPr>
          <p:cNvCxnSpPr>
            <a:cxnSpLocks/>
          </p:cNvCxnSpPr>
          <p:nvPr userDrawn="1"/>
        </p:nvCxnSpPr>
        <p:spPr>
          <a:xfrm flipH="1">
            <a:off x="1436915" y="232229"/>
            <a:ext cx="10334171" cy="0"/>
          </a:xfrm>
          <a:prstGeom prst="line">
            <a:avLst/>
          </a:prstGeom>
          <a:ln w="38100">
            <a:solidFill>
              <a:srgbClr val="DB2A65"/>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34A80958-13E6-4D45-98E7-CC9D660D1CE1}"/>
              </a:ext>
            </a:extLst>
          </p:cNvPr>
          <p:cNvCxnSpPr>
            <a:cxnSpLocks/>
          </p:cNvCxnSpPr>
          <p:nvPr userDrawn="1"/>
        </p:nvCxnSpPr>
        <p:spPr>
          <a:xfrm flipH="1">
            <a:off x="283030" y="6466114"/>
            <a:ext cx="10544627" cy="0"/>
          </a:xfrm>
          <a:prstGeom prst="line">
            <a:avLst/>
          </a:prstGeom>
          <a:ln w="38100">
            <a:solidFill>
              <a:srgbClr val="DB2A6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1820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F9C0FF5-70D5-4A0C-A01C-DCBCBF73507C}"/>
              </a:ext>
            </a:extLst>
          </p:cNvPr>
          <p:cNvSpPr>
            <a:spLocks noGrp="1"/>
          </p:cNvSpPr>
          <p:nvPr>
            <p:ph type="ctrTitle"/>
          </p:nvPr>
        </p:nvSpPr>
        <p:spPr>
          <a:xfrm>
            <a:off x="0" y="2353640"/>
            <a:ext cx="12308114" cy="2150719"/>
          </a:xfrm>
          <a:solidFill>
            <a:srgbClr val="DB2A65"/>
          </a:solidFill>
          <a:ln>
            <a:noFill/>
          </a:ln>
        </p:spPr>
        <p:txBody>
          <a:bodyPr anchor="ctr">
            <a:normAutofit/>
          </a:bodyPr>
          <a:lstStyle/>
          <a:p>
            <a:r>
              <a:rPr lang="fr-FR" sz="4400" b="1" i="1" dirty="0">
                <a:solidFill>
                  <a:schemeClr val="bg1"/>
                </a:solidFill>
                <a:effectLst/>
                <a:latin typeface="Helvetica Neue"/>
              </a:rPr>
              <a:t>Détection d’obstacle </a:t>
            </a:r>
            <a:br>
              <a:rPr lang="fr-FR" sz="4400" b="1" i="1" dirty="0">
                <a:solidFill>
                  <a:schemeClr val="bg1"/>
                </a:solidFill>
                <a:effectLst/>
                <a:latin typeface="Helvetica Neue"/>
              </a:rPr>
            </a:br>
            <a:r>
              <a:rPr lang="fr-FR" sz="4400" b="1" i="1" dirty="0">
                <a:solidFill>
                  <a:schemeClr val="bg1"/>
                </a:solidFill>
                <a:effectLst/>
                <a:latin typeface="Helvetica Neue"/>
              </a:rPr>
              <a:t>par alarme</a:t>
            </a:r>
            <a:endParaRPr lang="fr-FR" sz="3600" dirty="0">
              <a:solidFill>
                <a:schemeClr val="bg1"/>
              </a:solidFill>
            </a:endParaRPr>
          </a:p>
        </p:txBody>
      </p:sp>
      <p:sp>
        <p:nvSpPr>
          <p:cNvPr id="3" name="Sous-titre 2">
            <a:extLst>
              <a:ext uri="{FF2B5EF4-FFF2-40B4-BE49-F238E27FC236}">
                <a16:creationId xmlns:a16="http://schemas.microsoft.com/office/drawing/2014/main" id="{256533C0-1C88-47C4-8404-8FA907E4D306}"/>
              </a:ext>
            </a:extLst>
          </p:cNvPr>
          <p:cNvSpPr>
            <a:spLocks noGrp="1"/>
          </p:cNvSpPr>
          <p:nvPr>
            <p:ph type="subTitle" idx="1"/>
          </p:nvPr>
        </p:nvSpPr>
        <p:spPr>
          <a:xfrm>
            <a:off x="1306497" y="5214499"/>
            <a:ext cx="9579006" cy="1141851"/>
          </a:xfrm>
          <a:noFill/>
        </p:spPr>
        <p:txBody>
          <a:bodyPr>
            <a:normAutofit/>
          </a:bodyPr>
          <a:lstStyle/>
          <a:p>
            <a:pPr algn="l"/>
            <a:r>
              <a:rPr lang="fr-FR" sz="2000">
                <a:solidFill>
                  <a:srgbClr val="080808"/>
                </a:solidFill>
              </a:rPr>
              <a:t>Réalisé par :  Jamal AMZIL, Lucas STORTZ, Aimane LAMGHARI ELKOSSORI, Remi GLEMET </a:t>
            </a:r>
          </a:p>
          <a:p>
            <a:r>
              <a:rPr lang="fr-FR" sz="2000">
                <a:solidFill>
                  <a:srgbClr val="080808"/>
                </a:solidFill>
              </a:rPr>
              <a:t>Encadré par  :   Mr Christian JOSSE</a:t>
            </a:r>
            <a:endParaRPr lang="fr-FR" sz="2000" dirty="0">
              <a:solidFill>
                <a:srgbClr val="080808"/>
              </a:solidFill>
            </a:endParaRPr>
          </a:p>
        </p:txBody>
      </p:sp>
      <p:sp>
        <p:nvSpPr>
          <p:cNvPr id="4" name="Espace réservé du numéro de diapositive 3">
            <a:extLst>
              <a:ext uri="{FF2B5EF4-FFF2-40B4-BE49-F238E27FC236}">
                <a16:creationId xmlns:a16="http://schemas.microsoft.com/office/drawing/2014/main" id="{0C195E6A-A8A5-1C44-8358-E460FF6E8AEF}"/>
              </a:ext>
            </a:extLst>
          </p:cNvPr>
          <p:cNvSpPr>
            <a:spLocks noGrp="1"/>
          </p:cNvSpPr>
          <p:nvPr>
            <p:ph type="sldNum" sz="quarter" idx="12"/>
          </p:nvPr>
        </p:nvSpPr>
        <p:spPr>
          <a:xfrm>
            <a:off x="8610600" y="6356350"/>
            <a:ext cx="2743200" cy="365125"/>
          </a:xfrm>
        </p:spPr>
        <p:txBody>
          <a:bodyPr/>
          <a:lstStyle/>
          <a:p>
            <a:fld id="{E56E1623-C219-724A-B8BF-1DA8FE72009C}" type="slidenum">
              <a:rPr lang="fr-FR" smtClean="0"/>
              <a:t>1</a:t>
            </a:fld>
            <a:endParaRPr lang="fr-FR"/>
          </a:p>
        </p:txBody>
      </p:sp>
    </p:spTree>
    <p:extLst>
      <p:ext uri="{BB962C8B-B14F-4D97-AF65-F5344CB8AC3E}">
        <p14:creationId xmlns:p14="http://schemas.microsoft.com/office/powerpoint/2010/main" val="4243409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9DA75F-85C1-694C-B671-A76E3EE35A91}"/>
              </a:ext>
            </a:extLst>
          </p:cNvPr>
          <p:cNvSpPr>
            <a:spLocks noGrp="1"/>
          </p:cNvSpPr>
          <p:nvPr>
            <p:ph type="title"/>
          </p:nvPr>
        </p:nvSpPr>
        <p:spPr>
          <a:xfrm>
            <a:off x="1099457" y="5030787"/>
            <a:ext cx="10515600" cy="1325563"/>
          </a:xfrm>
        </p:spPr>
        <p:txBody>
          <a:bodyPr>
            <a:normAutofit/>
          </a:bodyPr>
          <a:lstStyle/>
          <a:p>
            <a:pPr algn="ctr"/>
            <a:r>
              <a:rPr lang="fr-FR" sz="2400" b="1" dirty="0" err="1"/>
              <a:t>Cmod</a:t>
            </a:r>
            <a:r>
              <a:rPr lang="fr-FR" sz="2400" b="1" dirty="0"/>
              <a:t> S6, afficheurs et Codeur rotatif avec bouton poussoir</a:t>
            </a:r>
          </a:p>
        </p:txBody>
      </p:sp>
      <p:pic>
        <p:nvPicPr>
          <p:cNvPr id="5" name="Espace réservé du contenu 4">
            <a:extLst>
              <a:ext uri="{FF2B5EF4-FFF2-40B4-BE49-F238E27FC236}">
                <a16:creationId xmlns:a16="http://schemas.microsoft.com/office/drawing/2014/main" id="{F8F10093-2C32-9A47-85B4-30895667BE77}"/>
              </a:ext>
            </a:extLst>
          </p:cNvPr>
          <p:cNvPicPr>
            <a:picLocks noGrp="1" noChangeAspect="1"/>
          </p:cNvPicPr>
          <p:nvPr>
            <p:ph idx="1"/>
          </p:nvPr>
        </p:nvPicPr>
        <p:blipFill rotWithShape="1">
          <a:blip r:embed="rId2"/>
          <a:srcRect t="15083" b="14869"/>
          <a:stretch/>
        </p:blipFill>
        <p:spPr>
          <a:xfrm>
            <a:off x="475343" y="2065089"/>
            <a:ext cx="4257900" cy="2982549"/>
          </a:xfrm>
        </p:spPr>
      </p:pic>
      <p:sp>
        <p:nvSpPr>
          <p:cNvPr id="6" name="Espace réservé du numéro de diapositive 5">
            <a:extLst>
              <a:ext uri="{FF2B5EF4-FFF2-40B4-BE49-F238E27FC236}">
                <a16:creationId xmlns:a16="http://schemas.microsoft.com/office/drawing/2014/main" id="{545F0A6D-A947-FF48-80B1-C1E70AC672B2}"/>
              </a:ext>
            </a:extLst>
          </p:cNvPr>
          <p:cNvSpPr>
            <a:spLocks noGrp="1"/>
          </p:cNvSpPr>
          <p:nvPr>
            <p:ph type="sldNum" sz="quarter" idx="12"/>
          </p:nvPr>
        </p:nvSpPr>
        <p:spPr/>
        <p:txBody>
          <a:bodyPr/>
          <a:lstStyle/>
          <a:p>
            <a:fld id="{E56E1623-C219-724A-B8BF-1DA8FE72009C}" type="slidenum">
              <a:rPr lang="fr-FR" smtClean="0"/>
              <a:t>10</a:t>
            </a:fld>
            <a:endParaRPr lang="fr-FR"/>
          </a:p>
        </p:txBody>
      </p:sp>
      <p:pic>
        <p:nvPicPr>
          <p:cNvPr id="7" name="Image 6">
            <a:extLst>
              <a:ext uri="{FF2B5EF4-FFF2-40B4-BE49-F238E27FC236}">
                <a16:creationId xmlns:a16="http://schemas.microsoft.com/office/drawing/2014/main" id="{498D4EAA-C183-0747-B504-6A16BB49C0DB}"/>
              </a:ext>
            </a:extLst>
          </p:cNvPr>
          <p:cNvPicPr>
            <a:picLocks noChangeAspect="1"/>
          </p:cNvPicPr>
          <p:nvPr/>
        </p:nvPicPr>
        <p:blipFill>
          <a:blip r:embed="rId3"/>
          <a:stretch>
            <a:fillRect/>
          </a:stretch>
        </p:blipFill>
        <p:spPr>
          <a:xfrm>
            <a:off x="5471274" y="2390603"/>
            <a:ext cx="2595992" cy="2076794"/>
          </a:xfrm>
          <a:prstGeom prst="rect">
            <a:avLst/>
          </a:prstGeom>
        </p:spPr>
      </p:pic>
      <p:sp>
        <p:nvSpPr>
          <p:cNvPr id="8" name="ZoneTexte 7">
            <a:extLst>
              <a:ext uri="{FF2B5EF4-FFF2-40B4-BE49-F238E27FC236}">
                <a16:creationId xmlns:a16="http://schemas.microsoft.com/office/drawing/2014/main" id="{5142C410-CFBD-4844-A8C6-1944F1CCAD46}"/>
              </a:ext>
            </a:extLst>
          </p:cNvPr>
          <p:cNvSpPr txBox="1"/>
          <p:nvPr/>
        </p:nvSpPr>
        <p:spPr>
          <a:xfrm>
            <a:off x="4733243" y="2699018"/>
            <a:ext cx="1132114" cy="1323439"/>
          </a:xfrm>
          <a:prstGeom prst="rect">
            <a:avLst/>
          </a:prstGeom>
          <a:noFill/>
        </p:spPr>
        <p:txBody>
          <a:bodyPr wrap="square" rtlCol="0">
            <a:spAutoFit/>
          </a:bodyPr>
          <a:lstStyle/>
          <a:p>
            <a:r>
              <a:rPr lang="fr-FR" sz="8000" dirty="0"/>
              <a:t>+</a:t>
            </a:r>
          </a:p>
        </p:txBody>
      </p:sp>
      <p:sp>
        <p:nvSpPr>
          <p:cNvPr id="9" name="Titre 1">
            <a:extLst>
              <a:ext uri="{FF2B5EF4-FFF2-40B4-BE49-F238E27FC236}">
                <a16:creationId xmlns:a16="http://schemas.microsoft.com/office/drawing/2014/main" id="{5D051654-8EF0-994C-9F40-F4FCE7A8FE5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a:t>PARTIE NUMERIQUE</a:t>
            </a:r>
            <a:endParaRPr lang="fr-FR" b="1" dirty="0"/>
          </a:p>
        </p:txBody>
      </p:sp>
      <p:sp>
        <p:nvSpPr>
          <p:cNvPr id="10" name="ZoneTexte 9">
            <a:extLst>
              <a:ext uri="{FF2B5EF4-FFF2-40B4-BE49-F238E27FC236}">
                <a16:creationId xmlns:a16="http://schemas.microsoft.com/office/drawing/2014/main" id="{CC172279-22F2-BA47-AD35-D5F58149ED89}"/>
              </a:ext>
            </a:extLst>
          </p:cNvPr>
          <p:cNvSpPr txBox="1"/>
          <p:nvPr/>
        </p:nvSpPr>
        <p:spPr>
          <a:xfrm>
            <a:off x="8239240" y="2699018"/>
            <a:ext cx="1132114" cy="1323439"/>
          </a:xfrm>
          <a:prstGeom prst="rect">
            <a:avLst/>
          </a:prstGeom>
          <a:noFill/>
        </p:spPr>
        <p:txBody>
          <a:bodyPr wrap="square" rtlCol="0">
            <a:spAutoFit/>
          </a:bodyPr>
          <a:lstStyle/>
          <a:p>
            <a:r>
              <a:rPr lang="fr-FR" sz="8000" dirty="0"/>
              <a:t>+</a:t>
            </a:r>
          </a:p>
        </p:txBody>
      </p:sp>
      <p:pic>
        <p:nvPicPr>
          <p:cNvPr id="11" name="Image 10" descr="Une image contenant matériel&#10;&#10;Description générée automatiquement">
            <a:extLst>
              <a:ext uri="{FF2B5EF4-FFF2-40B4-BE49-F238E27FC236}">
                <a16:creationId xmlns:a16="http://schemas.microsoft.com/office/drawing/2014/main" id="{B28D92D1-87B1-054B-8F33-EC9E47F15945}"/>
              </a:ext>
            </a:extLst>
          </p:cNvPr>
          <p:cNvPicPr/>
          <p:nvPr/>
        </p:nvPicPr>
        <p:blipFill>
          <a:blip r:embed="rId4">
            <a:extLst>
              <a:ext uri="{28A0092B-C50C-407E-A947-70E740481C1C}">
                <a14:useLocalDpi xmlns:a14="http://schemas.microsoft.com/office/drawing/2010/main" val="0"/>
              </a:ext>
            </a:extLst>
          </a:blip>
          <a:stretch>
            <a:fillRect/>
          </a:stretch>
        </p:blipFill>
        <p:spPr>
          <a:xfrm>
            <a:off x="8805297" y="2610022"/>
            <a:ext cx="1989704" cy="1857375"/>
          </a:xfrm>
          <a:prstGeom prst="rect">
            <a:avLst/>
          </a:prstGeom>
        </p:spPr>
      </p:pic>
    </p:spTree>
    <p:extLst>
      <p:ext uri="{BB962C8B-B14F-4D97-AF65-F5344CB8AC3E}">
        <p14:creationId xmlns:p14="http://schemas.microsoft.com/office/powerpoint/2010/main" val="1539663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07A067BD-1E45-CB43-9DE4-0ABEADEDB476}"/>
              </a:ext>
            </a:extLst>
          </p:cNvPr>
          <p:cNvPicPr>
            <a:picLocks noChangeAspect="1"/>
          </p:cNvPicPr>
          <p:nvPr/>
        </p:nvPicPr>
        <p:blipFill>
          <a:blip r:embed="rId2"/>
          <a:stretch>
            <a:fillRect/>
          </a:stretch>
        </p:blipFill>
        <p:spPr>
          <a:xfrm>
            <a:off x="2876556" y="1458460"/>
            <a:ext cx="6438888" cy="4802187"/>
          </a:xfrm>
          <a:prstGeom prst="rect">
            <a:avLst/>
          </a:prstGeom>
        </p:spPr>
      </p:pic>
      <p:sp>
        <p:nvSpPr>
          <p:cNvPr id="6" name="Titre 1">
            <a:extLst>
              <a:ext uri="{FF2B5EF4-FFF2-40B4-BE49-F238E27FC236}">
                <a16:creationId xmlns:a16="http://schemas.microsoft.com/office/drawing/2014/main" id="{87E0E9D1-EBBB-A045-985E-91083C2BBE2E}"/>
              </a:ext>
            </a:extLst>
          </p:cNvPr>
          <p:cNvSpPr txBox="1">
            <a:spLocks/>
          </p:cNvSpPr>
          <p:nvPr/>
        </p:nvSpPr>
        <p:spPr>
          <a:xfrm>
            <a:off x="838200" y="132897"/>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b="1" dirty="0"/>
              <a:t>Schéma</a:t>
            </a:r>
          </a:p>
        </p:txBody>
      </p:sp>
      <p:sp>
        <p:nvSpPr>
          <p:cNvPr id="8" name="Ellipse 7">
            <a:extLst>
              <a:ext uri="{FF2B5EF4-FFF2-40B4-BE49-F238E27FC236}">
                <a16:creationId xmlns:a16="http://schemas.microsoft.com/office/drawing/2014/main" id="{DFDD150C-880B-3C49-8951-341D2CD35AAF}"/>
              </a:ext>
            </a:extLst>
          </p:cNvPr>
          <p:cNvSpPr/>
          <p:nvPr/>
        </p:nvSpPr>
        <p:spPr>
          <a:xfrm>
            <a:off x="5820229" y="1389517"/>
            <a:ext cx="1480456" cy="1923369"/>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1" name="Espace réservé du numéro de diapositive 10">
            <a:extLst>
              <a:ext uri="{FF2B5EF4-FFF2-40B4-BE49-F238E27FC236}">
                <a16:creationId xmlns:a16="http://schemas.microsoft.com/office/drawing/2014/main" id="{433DACF7-3796-6747-ABF5-10473F0F4178}"/>
              </a:ext>
            </a:extLst>
          </p:cNvPr>
          <p:cNvSpPr>
            <a:spLocks noGrp="1"/>
          </p:cNvSpPr>
          <p:nvPr>
            <p:ph type="sldNum" sz="quarter" idx="12"/>
          </p:nvPr>
        </p:nvSpPr>
        <p:spPr/>
        <p:txBody>
          <a:bodyPr/>
          <a:lstStyle/>
          <a:p>
            <a:fld id="{E56E1623-C219-724A-B8BF-1DA8FE72009C}" type="slidenum">
              <a:rPr lang="fr-FR" smtClean="0"/>
              <a:t>11</a:t>
            </a:fld>
            <a:endParaRPr lang="fr-FR"/>
          </a:p>
        </p:txBody>
      </p:sp>
    </p:spTree>
    <p:extLst>
      <p:ext uri="{BB962C8B-B14F-4D97-AF65-F5344CB8AC3E}">
        <p14:creationId xmlns:p14="http://schemas.microsoft.com/office/powerpoint/2010/main" val="110165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5C85CF-B275-CA4A-872D-28E0CC7EB0F0}"/>
              </a:ext>
            </a:extLst>
          </p:cNvPr>
          <p:cNvSpPr>
            <a:spLocks noGrp="1"/>
          </p:cNvSpPr>
          <p:nvPr>
            <p:ph type="title"/>
          </p:nvPr>
        </p:nvSpPr>
        <p:spPr/>
        <p:txBody>
          <a:bodyPr/>
          <a:lstStyle/>
          <a:p>
            <a:pPr algn="ctr"/>
            <a:r>
              <a:rPr lang="fr-FR" b="1" dirty="0"/>
              <a:t>Démultiplexeur</a:t>
            </a:r>
          </a:p>
        </p:txBody>
      </p:sp>
      <p:pic>
        <p:nvPicPr>
          <p:cNvPr id="4" name="Espace réservé du contenu 3" descr="Une image contenant texte&#10;&#10;Description générée automatiquement">
            <a:extLst>
              <a:ext uri="{FF2B5EF4-FFF2-40B4-BE49-F238E27FC236}">
                <a16:creationId xmlns:a16="http://schemas.microsoft.com/office/drawing/2014/main" id="{0581B891-C2FD-9644-BF91-FE6F0D7A9BC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66326" r="27039"/>
          <a:stretch/>
        </p:blipFill>
        <p:spPr>
          <a:xfrm>
            <a:off x="6206672" y="2295808"/>
            <a:ext cx="5147128" cy="2117385"/>
          </a:xfrm>
          <a:prstGeom prst="rect">
            <a:avLst/>
          </a:prstGeom>
        </p:spPr>
      </p:pic>
      <p:pic>
        <p:nvPicPr>
          <p:cNvPr id="8" name="Image 7">
            <a:extLst>
              <a:ext uri="{FF2B5EF4-FFF2-40B4-BE49-F238E27FC236}">
                <a16:creationId xmlns:a16="http://schemas.microsoft.com/office/drawing/2014/main" id="{56D40ADF-4F5C-B449-9E95-EFC0C30BE243}"/>
              </a:ext>
            </a:extLst>
          </p:cNvPr>
          <p:cNvPicPr>
            <a:picLocks noChangeAspect="1"/>
          </p:cNvPicPr>
          <p:nvPr/>
        </p:nvPicPr>
        <p:blipFill>
          <a:blip r:embed="rId3"/>
          <a:stretch>
            <a:fillRect/>
          </a:stretch>
        </p:blipFill>
        <p:spPr>
          <a:xfrm>
            <a:off x="1957615" y="1833024"/>
            <a:ext cx="2364144" cy="3377350"/>
          </a:xfrm>
          <a:prstGeom prst="rect">
            <a:avLst/>
          </a:prstGeom>
        </p:spPr>
      </p:pic>
      <p:sp>
        <p:nvSpPr>
          <p:cNvPr id="9" name="Zone de texte 250">
            <a:extLst>
              <a:ext uri="{FF2B5EF4-FFF2-40B4-BE49-F238E27FC236}">
                <a16:creationId xmlns:a16="http://schemas.microsoft.com/office/drawing/2014/main" id="{D6800CD2-6B24-0E47-B444-990E0DBD7EF7}"/>
              </a:ext>
            </a:extLst>
          </p:cNvPr>
          <p:cNvSpPr txBox="1"/>
          <p:nvPr/>
        </p:nvSpPr>
        <p:spPr>
          <a:xfrm>
            <a:off x="5938202" y="3254058"/>
            <a:ext cx="315595" cy="34988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fr-FR" sz="1200" b="1">
                <a:effectLst/>
                <a:latin typeface="Calibri" panose="020F0502020204030204" pitchFamily="34" charset="0"/>
                <a:ea typeface="Calibri" panose="020F0502020204030204" pitchFamily="34" charset="0"/>
                <a:cs typeface="Times New Roman" panose="02020603050405020304" pitchFamily="18" charset="0"/>
              </a:rPr>
              <a:t>1</a:t>
            </a:r>
          </a:p>
        </p:txBody>
      </p:sp>
      <p:sp>
        <p:nvSpPr>
          <p:cNvPr id="10" name="Zone de texte 250">
            <a:extLst>
              <a:ext uri="{FF2B5EF4-FFF2-40B4-BE49-F238E27FC236}">
                <a16:creationId xmlns:a16="http://schemas.microsoft.com/office/drawing/2014/main" id="{9BFCBC64-9FAA-1548-9FCF-B8D3D6EA9FB0}"/>
              </a:ext>
            </a:extLst>
          </p:cNvPr>
          <p:cNvSpPr txBox="1"/>
          <p:nvPr/>
        </p:nvSpPr>
        <p:spPr>
          <a:xfrm>
            <a:off x="6090602" y="3406458"/>
            <a:ext cx="315595" cy="34988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fr-FR" sz="1200">
                <a:effectLst/>
                <a:latin typeface="Calibri" panose="020F0502020204030204" pitchFamily="34" charset="0"/>
                <a:ea typeface="Calibri" panose="020F0502020204030204" pitchFamily="34" charset="0"/>
                <a:cs typeface="Times New Roman" panose="02020603050405020304" pitchFamily="18" charset="0"/>
              </a:rPr>
              <a:t>1</a:t>
            </a:r>
          </a:p>
        </p:txBody>
      </p:sp>
      <p:sp>
        <p:nvSpPr>
          <p:cNvPr id="11" name="Espace réservé du numéro de diapositive 10">
            <a:extLst>
              <a:ext uri="{FF2B5EF4-FFF2-40B4-BE49-F238E27FC236}">
                <a16:creationId xmlns:a16="http://schemas.microsoft.com/office/drawing/2014/main" id="{E0DEA161-D945-B84B-B59C-1A39666867D4}"/>
              </a:ext>
            </a:extLst>
          </p:cNvPr>
          <p:cNvSpPr>
            <a:spLocks noGrp="1"/>
          </p:cNvSpPr>
          <p:nvPr>
            <p:ph type="sldNum" sz="quarter" idx="12"/>
          </p:nvPr>
        </p:nvSpPr>
        <p:spPr/>
        <p:txBody>
          <a:bodyPr/>
          <a:lstStyle/>
          <a:p>
            <a:fld id="{E56E1623-C219-724A-B8BF-1DA8FE72009C}" type="slidenum">
              <a:rPr lang="fr-FR" smtClean="0"/>
              <a:t>12</a:t>
            </a:fld>
            <a:endParaRPr lang="fr-FR"/>
          </a:p>
        </p:txBody>
      </p:sp>
    </p:spTree>
    <p:extLst>
      <p:ext uri="{BB962C8B-B14F-4D97-AF65-F5344CB8AC3E}">
        <p14:creationId xmlns:p14="http://schemas.microsoft.com/office/powerpoint/2010/main" val="1973547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07A067BD-1E45-CB43-9DE4-0ABEADEDB476}"/>
              </a:ext>
            </a:extLst>
          </p:cNvPr>
          <p:cNvPicPr>
            <a:picLocks noChangeAspect="1"/>
          </p:cNvPicPr>
          <p:nvPr/>
        </p:nvPicPr>
        <p:blipFill>
          <a:blip r:embed="rId2"/>
          <a:stretch>
            <a:fillRect/>
          </a:stretch>
        </p:blipFill>
        <p:spPr>
          <a:xfrm>
            <a:off x="2876556" y="1458460"/>
            <a:ext cx="6438888" cy="4802187"/>
          </a:xfrm>
          <a:prstGeom prst="rect">
            <a:avLst/>
          </a:prstGeom>
        </p:spPr>
      </p:pic>
      <p:sp>
        <p:nvSpPr>
          <p:cNvPr id="8" name="Ellipse 7">
            <a:extLst>
              <a:ext uri="{FF2B5EF4-FFF2-40B4-BE49-F238E27FC236}">
                <a16:creationId xmlns:a16="http://schemas.microsoft.com/office/drawing/2014/main" id="{DFDD150C-880B-3C49-8951-341D2CD35AAF}"/>
              </a:ext>
            </a:extLst>
          </p:cNvPr>
          <p:cNvSpPr/>
          <p:nvPr/>
        </p:nvSpPr>
        <p:spPr>
          <a:xfrm>
            <a:off x="5254172" y="3196771"/>
            <a:ext cx="1480456" cy="1923369"/>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637AF9D9-8616-854E-990A-73A76662C726}"/>
              </a:ext>
            </a:extLst>
          </p:cNvPr>
          <p:cNvSpPr>
            <a:spLocks noGrp="1"/>
          </p:cNvSpPr>
          <p:nvPr>
            <p:ph type="sldNum" sz="quarter" idx="12"/>
          </p:nvPr>
        </p:nvSpPr>
        <p:spPr/>
        <p:txBody>
          <a:bodyPr/>
          <a:lstStyle/>
          <a:p>
            <a:fld id="{E56E1623-C219-724A-B8BF-1DA8FE72009C}" type="slidenum">
              <a:rPr lang="fr-FR" smtClean="0"/>
              <a:t>13</a:t>
            </a:fld>
            <a:endParaRPr lang="fr-FR"/>
          </a:p>
        </p:txBody>
      </p:sp>
      <p:sp>
        <p:nvSpPr>
          <p:cNvPr id="7" name="Titre 1">
            <a:extLst>
              <a:ext uri="{FF2B5EF4-FFF2-40B4-BE49-F238E27FC236}">
                <a16:creationId xmlns:a16="http://schemas.microsoft.com/office/drawing/2014/main" id="{2FE51508-7156-884F-AD44-9268E67DBD51}"/>
              </a:ext>
            </a:extLst>
          </p:cNvPr>
          <p:cNvSpPr txBox="1">
            <a:spLocks/>
          </p:cNvSpPr>
          <p:nvPr/>
        </p:nvSpPr>
        <p:spPr>
          <a:xfrm>
            <a:off x="838200" y="132897"/>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b="1" dirty="0"/>
              <a:t>Schéma</a:t>
            </a:r>
          </a:p>
        </p:txBody>
      </p:sp>
    </p:spTree>
    <p:extLst>
      <p:ext uri="{BB962C8B-B14F-4D97-AF65-F5344CB8AC3E}">
        <p14:creationId xmlns:p14="http://schemas.microsoft.com/office/powerpoint/2010/main" val="2308775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D3492A-BD4D-9943-ACCE-9DF90BEE70CE}"/>
              </a:ext>
            </a:extLst>
          </p:cNvPr>
          <p:cNvSpPr>
            <a:spLocks noGrp="1"/>
          </p:cNvSpPr>
          <p:nvPr>
            <p:ph type="title"/>
          </p:nvPr>
        </p:nvSpPr>
        <p:spPr/>
        <p:txBody>
          <a:bodyPr/>
          <a:lstStyle/>
          <a:p>
            <a:pPr algn="ctr"/>
            <a:r>
              <a:rPr lang="fr-FR" b="1" dirty="0"/>
              <a:t>SEQUENCEUR</a:t>
            </a:r>
          </a:p>
        </p:txBody>
      </p:sp>
      <p:pic>
        <p:nvPicPr>
          <p:cNvPr id="9" name="Espace réservé du contenu 8">
            <a:extLst>
              <a:ext uri="{FF2B5EF4-FFF2-40B4-BE49-F238E27FC236}">
                <a16:creationId xmlns:a16="http://schemas.microsoft.com/office/drawing/2014/main" id="{A2326562-65F3-F747-B0C7-30BB9D71544A}"/>
              </a:ext>
            </a:extLst>
          </p:cNvPr>
          <p:cNvPicPr>
            <a:picLocks noGrp="1" noChangeAspect="1"/>
          </p:cNvPicPr>
          <p:nvPr>
            <p:ph idx="1"/>
          </p:nvPr>
        </p:nvPicPr>
        <p:blipFill rotWithShape="1">
          <a:blip r:embed="rId2"/>
          <a:srcRect l="5105" r="5666"/>
          <a:stretch/>
        </p:blipFill>
        <p:spPr>
          <a:xfrm>
            <a:off x="1552061" y="2086769"/>
            <a:ext cx="2555483" cy="3399631"/>
          </a:xfrm>
        </p:spPr>
      </p:pic>
      <p:graphicFrame>
        <p:nvGraphicFramePr>
          <p:cNvPr id="10" name="Tableau 9">
            <a:extLst>
              <a:ext uri="{FF2B5EF4-FFF2-40B4-BE49-F238E27FC236}">
                <a16:creationId xmlns:a16="http://schemas.microsoft.com/office/drawing/2014/main" id="{D2DD5DDC-A51E-2749-97E0-EE0144DB4009}"/>
              </a:ext>
            </a:extLst>
          </p:cNvPr>
          <p:cNvGraphicFramePr>
            <a:graphicFrameLocks noGrp="1"/>
          </p:cNvGraphicFramePr>
          <p:nvPr>
            <p:extLst>
              <p:ext uri="{D42A27DB-BD31-4B8C-83A1-F6EECF244321}">
                <p14:modId xmlns:p14="http://schemas.microsoft.com/office/powerpoint/2010/main" val="2729448369"/>
              </p:ext>
            </p:extLst>
          </p:nvPr>
        </p:nvGraphicFramePr>
        <p:xfrm>
          <a:off x="5736769" y="1555222"/>
          <a:ext cx="5617031" cy="4462723"/>
        </p:xfrm>
        <a:graphic>
          <a:graphicData uri="http://schemas.openxmlformats.org/drawingml/2006/table">
            <a:tbl>
              <a:tblPr firstRow="1" bandRow="1">
                <a:tableStyleId>{073A0DAA-6AF3-43AB-8588-CEC1D06C72B9}</a:tableStyleId>
              </a:tblPr>
              <a:tblGrid>
                <a:gridCol w="802433">
                  <a:extLst>
                    <a:ext uri="{9D8B030D-6E8A-4147-A177-3AD203B41FA5}">
                      <a16:colId xmlns:a16="http://schemas.microsoft.com/office/drawing/2014/main" val="2936543834"/>
                    </a:ext>
                  </a:extLst>
                </a:gridCol>
                <a:gridCol w="802433">
                  <a:extLst>
                    <a:ext uri="{9D8B030D-6E8A-4147-A177-3AD203B41FA5}">
                      <a16:colId xmlns:a16="http://schemas.microsoft.com/office/drawing/2014/main" val="2790208146"/>
                    </a:ext>
                  </a:extLst>
                </a:gridCol>
                <a:gridCol w="802433">
                  <a:extLst>
                    <a:ext uri="{9D8B030D-6E8A-4147-A177-3AD203B41FA5}">
                      <a16:colId xmlns:a16="http://schemas.microsoft.com/office/drawing/2014/main" val="2687135844"/>
                    </a:ext>
                  </a:extLst>
                </a:gridCol>
                <a:gridCol w="802433">
                  <a:extLst>
                    <a:ext uri="{9D8B030D-6E8A-4147-A177-3AD203B41FA5}">
                      <a16:colId xmlns:a16="http://schemas.microsoft.com/office/drawing/2014/main" val="3896026059"/>
                    </a:ext>
                  </a:extLst>
                </a:gridCol>
                <a:gridCol w="802433">
                  <a:extLst>
                    <a:ext uri="{9D8B030D-6E8A-4147-A177-3AD203B41FA5}">
                      <a16:colId xmlns:a16="http://schemas.microsoft.com/office/drawing/2014/main" val="3725453866"/>
                    </a:ext>
                  </a:extLst>
                </a:gridCol>
                <a:gridCol w="802433">
                  <a:extLst>
                    <a:ext uri="{9D8B030D-6E8A-4147-A177-3AD203B41FA5}">
                      <a16:colId xmlns:a16="http://schemas.microsoft.com/office/drawing/2014/main" val="1797077506"/>
                    </a:ext>
                  </a:extLst>
                </a:gridCol>
                <a:gridCol w="802433">
                  <a:extLst>
                    <a:ext uri="{9D8B030D-6E8A-4147-A177-3AD203B41FA5}">
                      <a16:colId xmlns:a16="http://schemas.microsoft.com/office/drawing/2014/main" val="41929458"/>
                    </a:ext>
                  </a:extLst>
                </a:gridCol>
              </a:tblGrid>
              <a:tr h="622243">
                <a:tc>
                  <a:txBody>
                    <a:bodyPr/>
                    <a:lstStyle/>
                    <a:p>
                      <a:pPr algn="ctr"/>
                      <a:r>
                        <a:rPr lang="fr-FR" dirty="0"/>
                        <a:t>ETATS</a:t>
                      </a:r>
                    </a:p>
                  </a:txBody>
                  <a:tcPr anchor="ctr"/>
                </a:tc>
                <a:tc>
                  <a:txBody>
                    <a:bodyPr/>
                    <a:lstStyle/>
                    <a:p>
                      <a:pPr algn="ctr"/>
                      <a:r>
                        <a:rPr lang="fr-FR" dirty="0"/>
                        <a:t>EN1</a:t>
                      </a:r>
                    </a:p>
                  </a:txBody>
                  <a:tcPr anchor="ctr"/>
                </a:tc>
                <a:tc>
                  <a:txBody>
                    <a:bodyPr/>
                    <a:lstStyle/>
                    <a:p>
                      <a:pPr algn="ctr"/>
                      <a:r>
                        <a:rPr lang="fr-FR" dirty="0"/>
                        <a:t>EN2</a:t>
                      </a:r>
                    </a:p>
                  </a:txBody>
                  <a:tcPr anchor="ctr"/>
                </a:tc>
                <a:tc>
                  <a:txBody>
                    <a:bodyPr/>
                    <a:lstStyle/>
                    <a:p>
                      <a:pPr algn="ctr"/>
                      <a:r>
                        <a:rPr lang="fr-FR" dirty="0"/>
                        <a:t>EN3</a:t>
                      </a:r>
                    </a:p>
                  </a:txBody>
                  <a:tcPr anchor="ctr"/>
                </a:tc>
                <a:tc>
                  <a:txBody>
                    <a:bodyPr/>
                    <a:lstStyle/>
                    <a:p>
                      <a:pPr algn="ctr"/>
                      <a:r>
                        <a:rPr lang="fr-FR" dirty="0"/>
                        <a:t>EN4</a:t>
                      </a:r>
                    </a:p>
                  </a:txBody>
                  <a:tcPr anchor="ctr"/>
                </a:tc>
                <a:tc>
                  <a:txBody>
                    <a:bodyPr/>
                    <a:lstStyle/>
                    <a:p>
                      <a:pPr algn="ctr"/>
                      <a:r>
                        <a:rPr lang="fr-FR" dirty="0"/>
                        <a:t>INIT</a:t>
                      </a:r>
                    </a:p>
                  </a:txBody>
                  <a:tcPr anchor="ctr"/>
                </a:tc>
                <a:tc>
                  <a:txBody>
                    <a:bodyPr/>
                    <a:lstStyle/>
                    <a:p>
                      <a:pPr algn="ctr"/>
                      <a:r>
                        <a:rPr lang="fr-FR" dirty="0"/>
                        <a:t>SEL</a:t>
                      </a:r>
                    </a:p>
                  </a:txBody>
                  <a:tcPr anchor="ctr"/>
                </a:tc>
                <a:extLst>
                  <a:ext uri="{0D108BD9-81ED-4DB2-BD59-A6C34878D82A}">
                    <a16:rowId xmlns:a16="http://schemas.microsoft.com/office/drawing/2014/main" val="3202031938"/>
                  </a:ext>
                </a:extLst>
              </a:tr>
              <a:tr h="622243">
                <a:tc>
                  <a:txBody>
                    <a:bodyPr/>
                    <a:lstStyle/>
                    <a:p>
                      <a:pPr algn="ctr"/>
                      <a:r>
                        <a:rPr lang="fr-FR" dirty="0"/>
                        <a:t>0</a:t>
                      </a:r>
                    </a:p>
                  </a:txBody>
                  <a:tcPr anchor="ctr"/>
                </a:tc>
                <a:tc>
                  <a:txBody>
                    <a:bodyPr/>
                    <a:lstStyle/>
                    <a:p>
                      <a:pPr algn="ctr"/>
                      <a:r>
                        <a:rPr lang="fr-FR" dirty="0"/>
                        <a:t>0</a:t>
                      </a:r>
                    </a:p>
                    <a:p>
                      <a:pPr algn="ctr"/>
                      <a:r>
                        <a:rPr lang="fr-FR" dirty="0"/>
                        <a:t>AFF</a:t>
                      </a:r>
                    </a:p>
                  </a:txBody>
                  <a:tcPr anchor="ctr"/>
                </a:tc>
                <a:tc>
                  <a:txBody>
                    <a:bodyPr/>
                    <a:lstStyle/>
                    <a:p>
                      <a:pPr algn="ctr"/>
                      <a:r>
                        <a:rPr lang="fr-FR" dirty="0"/>
                        <a:t>1</a:t>
                      </a:r>
                    </a:p>
                  </a:txBody>
                  <a:tcPr anchor="ctr"/>
                </a:tc>
                <a:tc>
                  <a:txBody>
                    <a:bodyPr/>
                    <a:lstStyle/>
                    <a:p>
                      <a:pPr algn="ctr"/>
                      <a:r>
                        <a:rPr lang="fr-FR" dirty="0"/>
                        <a:t>1</a:t>
                      </a:r>
                    </a:p>
                  </a:txBody>
                  <a:tcPr anchor="ctr"/>
                </a:tc>
                <a:tc>
                  <a:txBody>
                    <a:bodyPr/>
                    <a:lstStyle/>
                    <a:p>
                      <a:pPr algn="ctr"/>
                      <a:r>
                        <a:rPr lang="fr-FR" dirty="0"/>
                        <a:t>1</a:t>
                      </a:r>
                    </a:p>
                  </a:txBody>
                  <a:tcPr anchor="ctr"/>
                </a:tc>
                <a:tc>
                  <a:txBody>
                    <a:bodyPr/>
                    <a:lstStyle/>
                    <a:p>
                      <a:pPr algn="ctr"/>
                      <a:r>
                        <a:rPr lang="fr-FR" dirty="0"/>
                        <a:t>1</a:t>
                      </a:r>
                    </a:p>
                    <a:p>
                      <a:pPr algn="ctr"/>
                      <a:r>
                        <a:rPr lang="fr-FR" dirty="0"/>
                        <a:t>INIT</a:t>
                      </a:r>
                    </a:p>
                  </a:txBody>
                  <a:tcPr anchor="ctr"/>
                </a:tc>
                <a:tc>
                  <a:txBody>
                    <a:bodyPr/>
                    <a:lstStyle/>
                    <a:p>
                      <a:pPr algn="ctr"/>
                      <a:r>
                        <a:rPr lang="fr-FR" dirty="0"/>
                        <a:t>00</a:t>
                      </a:r>
                    </a:p>
                    <a:p>
                      <a:pPr algn="ctr"/>
                      <a:r>
                        <a:rPr lang="fr-FR" dirty="0"/>
                        <a:t>AFF 1</a:t>
                      </a:r>
                    </a:p>
                  </a:txBody>
                  <a:tcPr anchor="ctr"/>
                </a:tc>
                <a:extLst>
                  <a:ext uri="{0D108BD9-81ED-4DB2-BD59-A6C34878D82A}">
                    <a16:rowId xmlns:a16="http://schemas.microsoft.com/office/drawing/2014/main" val="2989572793"/>
                  </a:ext>
                </a:extLst>
              </a:tr>
              <a:tr h="622243">
                <a:tc>
                  <a:txBody>
                    <a:bodyPr/>
                    <a:lstStyle/>
                    <a:p>
                      <a:pPr algn="ctr"/>
                      <a:r>
                        <a:rPr lang="fr-FR" dirty="0"/>
                        <a:t>1</a:t>
                      </a:r>
                    </a:p>
                  </a:txBody>
                  <a:tcPr anchor="ctr"/>
                </a:tc>
                <a:tc>
                  <a:txBody>
                    <a:bodyPr/>
                    <a:lstStyle/>
                    <a:p>
                      <a:pPr algn="ctr"/>
                      <a:r>
                        <a:rPr lang="fr-FR" dirty="0"/>
                        <a:t>AFF</a:t>
                      </a:r>
                    </a:p>
                  </a:txBody>
                  <a:tcPr anchor="ctr"/>
                </a:tc>
                <a:tc>
                  <a:txBody>
                    <a:bodyPr/>
                    <a:lstStyle/>
                    <a:p>
                      <a:pPr algn="ctr"/>
                      <a:r>
                        <a:rPr lang="fr-FR" dirty="0"/>
                        <a:t>1</a:t>
                      </a:r>
                    </a:p>
                  </a:txBody>
                  <a:tcPr anchor="ctr"/>
                </a:tc>
                <a:tc>
                  <a:txBody>
                    <a:bodyPr/>
                    <a:lstStyle/>
                    <a:p>
                      <a:pPr algn="ctr"/>
                      <a:r>
                        <a:rPr lang="fr-FR" dirty="0"/>
                        <a:t>1</a:t>
                      </a:r>
                    </a:p>
                  </a:txBody>
                  <a:tcPr anchor="ctr"/>
                </a:tc>
                <a:tc>
                  <a:txBody>
                    <a:bodyPr/>
                    <a:lstStyle/>
                    <a:p>
                      <a:pPr algn="ctr"/>
                      <a:r>
                        <a:rPr lang="fr-FR" dirty="0"/>
                        <a:t>1</a:t>
                      </a:r>
                    </a:p>
                  </a:txBody>
                  <a:tcPr anchor="ctr"/>
                </a:tc>
                <a:tc>
                  <a:txBody>
                    <a:bodyPr/>
                    <a:lstStyle/>
                    <a:p>
                      <a:pPr algn="ctr"/>
                      <a:r>
                        <a:rPr lang="fr-FR" dirty="0"/>
                        <a:t>0</a:t>
                      </a:r>
                    </a:p>
                  </a:txBody>
                  <a:tcPr anchor="ctr"/>
                </a:tc>
                <a:tc>
                  <a:txBody>
                    <a:bodyPr/>
                    <a:lstStyle/>
                    <a:p>
                      <a:pPr algn="ctr"/>
                      <a:r>
                        <a:rPr lang="fr-FR" dirty="0"/>
                        <a:t>00</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AFF 1</a:t>
                      </a:r>
                    </a:p>
                  </a:txBody>
                  <a:tcPr anchor="ctr"/>
                </a:tc>
                <a:extLst>
                  <a:ext uri="{0D108BD9-81ED-4DB2-BD59-A6C34878D82A}">
                    <a16:rowId xmlns:a16="http://schemas.microsoft.com/office/drawing/2014/main" val="3560552668"/>
                  </a:ext>
                </a:extLst>
              </a:tr>
              <a:tr h="622243">
                <a:tc>
                  <a:txBody>
                    <a:bodyPr/>
                    <a:lstStyle/>
                    <a:p>
                      <a:pPr algn="ctr"/>
                      <a:r>
                        <a:rPr lang="fr-FR" dirty="0"/>
                        <a:t>2</a:t>
                      </a:r>
                    </a:p>
                  </a:txBody>
                  <a:tcPr anchor="ctr"/>
                </a:tc>
                <a:tc>
                  <a:txBody>
                    <a:bodyPr/>
                    <a:lstStyle/>
                    <a:p>
                      <a:pPr algn="ctr"/>
                      <a:r>
                        <a:rPr lang="fr-FR" dirty="0"/>
                        <a:t>1</a:t>
                      </a:r>
                    </a:p>
                  </a:txBody>
                  <a:tcPr anchor="ctr"/>
                </a:tc>
                <a:tc>
                  <a:txBody>
                    <a:bodyPr/>
                    <a:lstStyle/>
                    <a:p>
                      <a:pPr algn="ctr"/>
                      <a:r>
                        <a:rPr lang="fr-FR" dirty="0"/>
                        <a:t>0</a:t>
                      </a:r>
                    </a:p>
                    <a:p>
                      <a:pPr algn="ctr"/>
                      <a:r>
                        <a:rPr lang="fr-FR" dirty="0"/>
                        <a:t>AFF</a:t>
                      </a:r>
                    </a:p>
                  </a:txBody>
                  <a:tcPr anchor="ctr"/>
                </a:tc>
                <a:tc>
                  <a:txBody>
                    <a:bodyPr/>
                    <a:lstStyle/>
                    <a:p>
                      <a:pPr algn="ctr"/>
                      <a:r>
                        <a:rPr lang="fr-FR" dirty="0"/>
                        <a:t>1</a:t>
                      </a:r>
                    </a:p>
                  </a:txBody>
                  <a:tcPr anchor="ctr"/>
                </a:tc>
                <a:tc>
                  <a:txBody>
                    <a:bodyPr/>
                    <a:lstStyle/>
                    <a:p>
                      <a:pPr algn="ctr"/>
                      <a:r>
                        <a:rPr lang="fr-FR" dirty="0"/>
                        <a:t>1</a:t>
                      </a:r>
                    </a:p>
                  </a:txBody>
                  <a:tcPr anchor="ctr"/>
                </a:tc>
                <a:tc>
                  <a:txBody>
                    <a:bodyPr/>
                    <a:lstStyle/>
                    <a:p>
                      <a:pPr algn="ctr"/>
                      <a:r>
                        <a:rPr lang="fr-FR" dirty="0"/>
                        <a:t>0</a:t>
                      </a:r>
                    </a:p>
                  </a:txBody>
                  <a:tcPr anchor="ctr"/>
                </a:tc>
                <a:tc>
                  <a:txBody>
                    <a:bodyPr/>
                    <a:lstStyle/>
                    <a:p>
                      <a:pPr algn="ctr"/>
                      <a:r>
                        <a:rPr lang="fr-FR" dirty="0"/>
                        <a:t>01</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AFF 2</a:t>
                      </a:r>
                    </a:p>
                  </a:txBody>
                  <a:tcPr anchor="ctr"/>
                </a:tc>
                <a:extLst>
                  <a:ext uri="{0D108BD9-81ED-4DB2-BD59-A6C34878D82A}">
                    <a16:rowId xmlns:a16="http://schemas.microsoft.com/office/drawing/2014/main" val="1168483530"/>
                  </a:ext>
                </a:extLst>
              </a:tr>
              <a:tr h="622243">
                <a:tc>
                  <a:txBody>
                    <a:bodyPr/>
                    <a:lstStyle/>
                    <a:p>
                      <a:pPr algn="ctr"/>
                      <a:r>
                        <a:rPr lang="fr-FR" dirty="0"/>
                        <a:t>3</a:t>
                      </a:r>
                    </a:p>
                  </a:txBody>
                  <a:tcPr anchor="ctr"/>
                </a:tc>
                <a:tc>
                  <a:txBody>
                    <a:bodyPr/>
                    <a:lstStyle/>
                    <a:p>
                      <a:pPr algn="ctr"/>
                      <a:r>
                        <a:rPr lang="fr-FR" dirty="0"/>
                        <a:t>1</a:t>
                      </a:r>
                    </a:p>
                  </a:txBody>
                  <a:tcPr anchor="ctr"/>
                </a:tc>
                <a:tc>
                  <a:txBody>
                    <a:bodyPr/>
                    <a:lstStyle/>
                    <a:p>
                      <a:pPr algn="ctr"/>
                      <a:r>
                        <a:rPr lang="fr-FR" dirty="0"/>
                        <a:t>1</a:t>
                      </a:r>
                    </a:p>
                  </a:txBody>
                  <a:tcPr anchor="ctr"/>
                </a:tc>
                <a:tc>
                  <a:txBody>
                    <a:bodyPr/>
                    <a:lstStyle/>
                    <a:p>
                      <a:pPr algn="ctr"/>
                      <a:r>
                        <a:rPr lang="fr-FR" dirty="0"/>
                        <a:t>0</a:t>
                      </a:r>
                    </a:p>
                    <a:p>
                      <a:pPr algn="ctr"/>
                      <a:r>
                        <a:rPr lang="fr-FR" dirty="0"/>
                        <a:t>AFF</a:t>
                      </a:r>
                    </a:p>
                  </a:txBody>
                  <a:tcPr anchor="ctr"/>
                </a:tc>
                <a:tc>
                  <a:txBody>
                    <a:bodyPr/>
                    <a:lstStyle/>
                    <a:p>
                      <a:pPr algn="ctr"/>
                      <a:r>
                        <a:rPr lang="fr-FR" dirty="0"/>
                        <a:t>1</a:t>
                      </a:r>
                    </a:p>
                  </a:txBody>
                  <a:tcPr anchor="ctr"/>
                </a:tc>
                <a:tc>
                  <a:txBody>
                    <a:bodyPr/>
                    <a:lstStyle/>
                    <a:p>
                      <a:pPr algn="ctr"/>
                      <a:r>
                        <a:rPr lang="fr-FR" dirty="0"/>
                        <a:t>0</a:t>
                      </a:r>
                    </a:p>
                  </a:txBody>
                  <a:tcPr anchor="ctr"/>
                </a:tc>
                <a:tc>
                  <a:txBody>
                    <a:bodyPr/>
                    <a:lstStyle/>
                    <a:p>
                      <a:pPr algn="ctr"/>
                      <a:r>
                        <a:rPr lang="fr-FR" dirty="0"/>
                        <a:t>10</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AFF 3</a:t>
                      </a:r>
                    </a:p>
                  </a:txBody>
                  <a:tcPr anchor="ctr"/>
                </a:tc>
                <a:extLst>
                  <a:ext uri="{0D108BD9-81ED-4DB2-BD59-A6C34878D82A}">
                    <a16:rowId xmlns:a16="http://schemas.microsoft.com/office/drawing/2014/main" val="2547522687"/>
                  </a:ext>
                </a:extLst>
              </a:tr>
              <a:tr h="622243">
                <a:tc>
                  <a:txBody>
                    <a:bodyPr/>
                    <a:lstStyle/>
                    <a:p>
                      <a:pPr algn="ctr"/>
                      <a:r>
                        <a:rPr lang="fr-FR" dirty="0"/>
                        <a:t>4</a:t>
                      </a:r>
                    </a:p>
                  </a:txBody>
                  <a:tcPr anchor="ctr"/>
                </a:tc>
                <a:tc>
                  <a:txBody>
                    <a:bodyPr/>
                    <a:lstStyle/>
                    <a:p>
                      <a:pPr algn="ctr"/>
                      <a:r>
                        <a:rPr lang="fr-FR" dirty="0"/>
                        <a:t>1</a:t>
                      </a:r>
                    </a:p>
                  </a:txBody>
                  <a:tcPr anchor="ctr"/>
                </a:tc>
                <a:tc>
                  <a:txBody>
                    <a:bodyPr/>
                    <a:lstStyle/>
                    <a:p>
                      <a:pPr algn="ctr"/>
                      <a:r>
                        <a:rPr lang="fr-FR" dirty="0"/>
                        <a:t>1</a:t>
                      </a:r>
                    </a:p>
                  </a:txBody>
                  <a:tcPr anchor="ctr"/>
                </a:tc>
                <a:tc>
                  <a:txBody>
                    <a:bodyPr/>
                    <a:lstStyle/>
                    <a:p>
                      <a:pPr algn="ctr"/>
                      <a:r>
                        <a:rPr lang="fr-FR" dirty="0"/>
                        <a:t>1</a:t>
                      </a:r>
                    </a:p>
                  </a:txBody>
                  <a:tcPr anchor="ctr"/>
                </a:tc>
                <a:tc>
                  <a:txBody>
                    <a:bodyPr/>
                    <a:lstStyle/>
                    <a:p>
                      <a:pPr algn="ctr"/>
                      <a:r>
                        <a:rPr lang="fr-FR" dirty="0"/>
                        <a:t>0</a:t>
                      </a:r>
                    </a:p>
                    <a:p>
                      <a:pPr algn="ctr"/>
                      <a:r>
                        <a:rPr lang="fr-FR" dirty="0"/>
                        <a:t>AFF</a:t>
                      </a:r>
                    </a:p>
                  </a:txBody>
                  <a:tcPr anchor="ctr"/>
                </a:tc>
                <a:tc>
                  <a:txBody>
                    <a:bodyPr/>
                    <a:lstStyle/>
                    <a:p>
                      <a:pPr algn="ctr"/>
                      <a:r>
                        <a:rPr lang="fr-FR" dirty="0"/>
                        <a:t>0</a:t>
                      </a:r>
                    </a:p>
                  </a:txBody>
                  <a:tcPr anchor="ctr"/>
                </a:tc>
                <a:tc>
                  <a:txBody>
                    <a:bodyPr/>
                    <a:lstStyle/>
                    <a:p>
                      <a:pPr algn="ctr"/>
                      <a:r>
                        <a:rPr lang="fr-FR" dirty="0"/>
                        <a:t>11</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AFF 4</a:t>
                      </a:r>
                    </a:p>
                  </a:txBody>
                  <a:tcPr anchor="ctr"/>
                </a:tc>
                <a:extLst>
                  <a:ext uri="{0D108BD9-81ED-4DB2-BD59-A6C34878D82A}">
                    <a16:rowId xmlns:a16="http://schemas.microsoft.com/office/drawing/2014/main" val="1258654724"/>
                  </a:ext>
                </a:extLst>
              </a:tr>
              <a:tr h="622243">
                <a:tc>
                  <a:txBody>
                    <a:bodyPr/>
                    <a:lstStyle/>
                    <a:p>
                      <a:pPr algn="ctr"/>
                      <a:r>
                        <a:rPr lang="fr-FR" dirty="0"/>
                        <a:t>5</a:t>
                      </a:r>
                    </a:p>
                  </a:txBody>
                  <a:tcPr anchor="ctr"/>
                </a:tc>
                <a:tc>
                  <a:txBody>
                    <a:bodyPr/>
                    <a:lstStyle/>
                    <a:p>
                      <a:pPr algn="ctr"/>
                      <a:r>
                        <a:rPr lang="fr-FR" dirty="0"/>
                        <a:t>AFF</a:t>
                      </a:r>
                    </a:p>
                  </a:txBody>
                  <a:tcPr anchor="ctr"/>
                </a:tc>
                <a:tc>
                  <a:txBody>
                    <a:bodyPr/>
                    <a:lstStyle/>
                    <a:p>
                      <a:pPr algn="ctr"/>
                      <a:r>
                        <a:rPr lang="fr-FR" dirty="0"/>
                        <a:t>1</a:t>
                      </a:r>
                    </a:p>
                  </a:txBody>
                  <a:tcPr anchor="ctr"/>
                </a:tc>
                <a:tc>
                  <a:txBody>
                    <a:bodyPr/>
                    <a:lstStyle/>
                    <a:p>
                      <a:pPr algn="ctr"/>
                      <a:r>
                        <a:rPr lang="fr-FR" dirty="0"/>
                        <a:t>1</a:t>
                      </a:r>
                    </a:p>
                  </a:txBody>
                  <a:tcPr anchor="ctr"/>
                </a:tc>
                <a:tc>
                  <a:txBody>
                    <a:bodyPr/>
                    <a:lstStyle/>
                    <a:p>
                      <a:pPr algn="ctr"/>
                      <a:r>
                        <a:rPr lang="fr-FR" dirty="0"/>
                        <a:t>1</a:t>
                      </a:r>
                    </a:p>
                  </a:txBody>
                  <a:tcPr anchor="ctr"/>
                </a:tc>
                <a:tc>
                  <a:txBody>
                    <a:bodyPr/>
                    <a:lstStyle/>
                    <a:p>
                      <a:pPr algn="ctr"/>
                      <a:r>
                        <a:rPr lang="fr-FR" dirty="0"/>
                        <a:t>0</a:t>
                      </a:r>
                    </a:p>
                  </a:txBody>
                  <a:tcPr anchor="ctr"/>
                </a:tc>
                <a:tc>
                  <a:txBody>
                    <a:bodyPr/>
                    <a:lstStyle/>
                    <a:p>
                      <a:pPr algn="ctr"/>
                      <a:r>
                        <a:rPr lang="fr-FR" dirty="0"/>
                        <a:t>00</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AFF 1</a:t>
                      </a:r>
                    </a:p>
                  </a:txBody>
                  <a:tcPr anchor="ctr"/>
                </a:tc>
                <a:extLst>
                  <a:ext uri="{0D108BD9-81ED-4DB2-BD59-A6C34878D82A}">
                    <a16:rowId xmlns:a16="http://schemas.microsoft.com/office/drawing/2014/main" val="3839467594"/>
                  </a:ext>
                </a:extLst>
              </a:tr>
            </a:tbl>
          </a:graphicData>
        </a:graphic>
      </p:graphicFrame>
      <p:sp>
        <p:nvSpPr>
          <p:cNvPr id="11" name="Espace réservé du numéro de diapositive 10">
            <a:extLst>
              <a:ext uri="{FF2B5EF4-FFF2-40B4-BE49-F238E27FC236}">
                <a16:creationId xmlns:a16="http://schemas.microsoft.com/office/drawing/2014/main" id="{EB266CF9-A9D8-004F-B620-E1BD4FC12768}"/>
              </a:ext>
            </a:extLst>
          </p:cNvPr>
          <p:cNvSpPr>
            <a:spLocks noGrp="1"/>
          </p:cNvSpPr>
          <p:nvPr>
            <p:ph type="sldNum" sz="quarter" idx="12"/>
          </p:nvPr>
        </p:nvSpPr>
        <p:spPr/>
        <p:txBody>
          <a:bodyPr/>
          <a:lstStyle/>
          <a:p>
            <a:fld id="{E56E1623-C219-724A-B8BF-1DA8FE72009C}" type="slidenum">
              <a:rPr lang="fr-FR" smtClean="0"/>
              <a:t>14</a:t>
            </a:fld>
            <a:endParaRPr lang="fr-FR"/>
          </a:p>
        </p:txBody>
      </p:sp>
    </p:spTree>
    <p:extLst>
      <p:ext uri="{BB962C8B-B14F-4D97-AF65-F5344CB8AC3E}">
        <p14:creationId xmlns:p14="http://schemas.microsoft.com/office/powerpoint/2010/main" val="2737859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07A067BD-1E45-CB43-9DE4-0ABEADEDB476}"/>
              </a:ext>
            </a:extLst>
          </p:cNvPr>
          <p:cNvPicPr>
            <a:picLocks noChangeAspect="1"/>
          </p:cNvPicPr>
          <p:nvPr/>
        </p:nvPicPr>
        <p:blipFill>
          <a:blip r:embed="rId2"/>
          <a:stretch>
            <a:fillRect/>
          </a:stretch>
        </p:blipFill>
        <p:spPr>
          <a:xfrm>
            <a:off x="2876556" y="1458460"/>
            <a:ext cx="6438888" cy="4802187"/>
          </a:xfrm>
          <a:prstGeom prst="rect">
            <a:avLst/>
          </a:prstGeom>
        </p:spPr>
      </p:pic>
      <p:sp>
        <p:nvSpPr>
          <p:cNvPr id="8" name="Ellipse 7">
            <a:extLst>
              <a:ext uri="{FF2B5EF4-FFF2-40B4-BE49-F238E27FC236}">
                <a16:creationId xmlns:a16="http://schemas.microsoft.com/office/drawing/2014/main" id="{DFDD150C-880B-3C49-8951-341D2CD35AAF}"/>
              </a:ext>
            </a:extLst>
          </p:cNvPr>
          <p:cNvSpPr/>
          <p:nvPr/>
        </p:nvSpPr>
        <p:spPr>
          <a:xfrm>
            <a:off x="7794171" y="1505631"/>
            <a:ext cx="1204686" cy="2993798"/>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637AF9D9-8616-854E-990A-73A76662C726}"/>
              </a:ext>
            </a:extLst>
          </p:cNvPr>
          <p:cNvSpPr>
            <a:spLocks noGrp="1"/>
          </p:cNvSpPr>
          <p:nvPr>
            <p:ph type="sldNum" sz="quarter" idx="12"/>
          </p:nvPr>
        </p:nvSpPr>
        <p:spPr/>
        <p:txBody>
          <a:bodyPr/>
          <a:lstStyle/>
          <a:p>
            <a:fld id="{E56E1623-C219-724A-B8BF-1DA8FE72009C}" type="slidenum">
              <a:rPr lang="fr-FR" smtClean="0"/>
              <a:t>15</a:t>
            </a:fld>
            <a:endParaRPr lang="fr-FR"/>
          </a:p>
        </p:txBody>
      </p:sp>
      <p:sp>
        <p:nvSpPr>
          <p:cNvPr id="7" name="Titre 1">
            <a:extLst>
              <a:ext uri="{FF2B5EF4-FFF2-40B4-BE49-F238E27FC236}">
                <a16:creationId xmlns:a16="http://schemas.microsoft.com/office/drawing/2014/main" id="{2FE51508-7156-884F-AD44-9268E67DBD51}"/>
              </a:ext>
            </a:extLst>
          </p:cNvPr>
          <p:cNvSpPr txBox="1">
            <a:spLocks/>
          </p:cNvSpPr>
          <p:nvPr/>
        </p:nvSpPr>
        <p:spPr>
          <a:xfrm>
            <a:off x="838200" y="132897"/>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b="1" dirty="0"/>
              <a:t>Schéma</a:t>
            </a:r>
          </a:p>
        </p:txBody>
      </p:sp>
    </p:spTree>
    <p:extLst>
      <p:ext uri="{BB962C8B-B14F-4D97-AF65-F5344CB8AC3E}">
        <p14:creationId xmlns:p14="http://schemas.microsoft.com/office/powerpoint/2010/main" val="1564084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3F8325-AF5E-4249-99C9-38CFE33EB360}"/>
              </a:ext>
            </a:extLst>
          </p:cNvPr>
          <p:cNvSpPr>
            <a:spLocks noGrp="1"/>
          </p:cNvSpPr>
          <p:nvPr>
            <p:ph type="title"/>
          </p:nvPr>
        </p:nvSpPr>
        <p:spPr/>
        <p:txBody>
          <a:bodyPr/>
          <a:lstStyle/>
          <a:p>
            <a:pPr algn="ctr"/>
            <a:r>
              <a:rPr lang="fr-FR" b="1" dirty="0"/>
              <a:t>BLOCS D’AFFICHAGE</a:t>
            </a:r>
          </a:p>
        </p:txBody>
      </p:sp>
      <p:pic>
        <p:nvPicPr>
          <p:cNvPr id="4" name="Espace réservé du contenu 3">
            <a:extLst>
              <a:ext uri="{FF2B5EF4-FFF2-40B4-BE49-F238E27FC236}">
                <a16:creationId xmlns:a16="http://schemas.microsoft.com/office/drawing/2014/main" id="{A3BE1DB0-3E87-964A-AE11-CA8196275A8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399546" y="2005012"/>
            <a:ext cx="5886393" cy="4351338"/>
          </a:xfrm>
          <a:prstGeom prst="rect">
            <a:avLst/>
          </a:prstGeom>
        </p:spPr>
      </p:pic>
      <p:sp>
        <p:nvSpPr>
          <p:cNvPr id="5" name="Espace réservé du numéro de diapositive 4">
            <a:extLst>
              <a:ext uri="{FF2B5EF4-FFF2-40B4-BE49-F238E27FC236}">
                <a16:creationId xmlns:a16="http://schemas.microsoft.com/office/drawing/2014/main" id="{70FEC4DE-9B6B-8A48-8C10-72DB68461828}"/>
              </a:ext>
            </a:extLst>
          </p:cNvPr>
          <p:cNvSpPr>
            <a:spLocks noGrp="1"/>
          </p:cNvSpPr>
          <p:nvPr>
            <p:ph type="sldNum" sz="quarter" idx="12"/>
          </p:nvPr>
        </p:nvSpPr>
        <p:spPr/>
        <p:txBody>
          <a:bodyPr/>
          <a:lstStyle/>
          <a:p>
            <a:fld id="{E56E1623-C219-724A-B8BF-1DA8FE72009C}" type="slidenum">
              <a:rPr lang="fr-FR" smtClean="0"/>
              <a:t>16</a:t>
            </a:fld>
            <a:endParaRPr lang="fr-FR"/>
          </a:p>
        </p:txBody>
      </p:sp>
      <p:pic>
        <p:nvPicPr>
          <p:cNvPr id="6" name="Image 5" descr="Une image contenant texte&#10;&#10;Description générée automatiquement">
            <a:extLst>
              <a:ext uri="{FF2B5EF4-FFF2-40B4-BE49-F238E27FC236}">
                <a16:creationId xmlns:a16="http://schemas.microsoft.com/office/drawing/2014/main" id="{71B45F2D-2337-DB40-A183-33781CE03269}"/>
              </a:ext>
            </a:extLst>
          </p:cNvPr>
          <p:cNvPicPr/>
          <p:nvPr/>
        </p:nvPicPr>
        <p:blipFill rotWithShape="1">
          <a:blip r:embed="rId3">
            <a:extLst>
              <a:ext uri="{28A0092B-C50C-407E-A947-70E740481C1C}">
                <a14:useLocalDpi xmlns:a14="http://schemas.microsoft.com/office/drawing/2010/main" val="0"/>
              </a:ext>
            </a:extLst>
          </a:blip>
          <a:srcRect t="46351" r="22342"/>
          <a:stretch/>
        </p:blipFill>
        <p:spPr bwMode="auto">
          <a:xfrm>
            <a:off x="7328868" y="2005012"/>
            <a:ext cx="3292384" cy="1881188"/>
          </a:xfrm>
          <a:prstGeom prst="rect">
            <a:avLst/>
          </a:prstGeom>
          <a:ln>
            <a:noFill/>
          </a:ln>
          <a:extLst>
            <a:ext uri="{53640926-AAD7-44D8-BBD7-CCE9431645EC}">
              <a14:shadowObscured xmlns:a14="http://schemas.microsoft.com/office/drawing/2010/main"/>
            </a:ext>
          </a:extLst>
        </p:spPr>
      </p:pic>
      <p:pic>
        <p:nvPicPr>
          <p:cNvPr id="7" name="Image 6" descr="Une image contenant texte&#10;&#10;Description générée automatiquement">
            <a:extLst>
              <a:ext uri="{FF2B5EF4-FFF2-40B4-BE49-F238E27FC236}">
                <a16:creationId xmlns:a16="http://schemas.microsoft.com/office/drawing/2014/main" id="{41B09025-B7C8-0045-9AC2-AAE7B59EC51F}"/>
              </a:ext>
            </a:extLst>
          </p:cNvPr>
          <p:cNvPicPr/>
          <p:nvPr/>
        </p:nvPicPr>
        <p:blipFill rotWithShape="1">
          <a:blip r:embed="rId4">
            <a:extLst>
              <a:ext uri="{28A0092B-C50C-407E-A947-70E740481C1C}">
                <a14:useLocalDpi xmlns:a14="http://schemas.microsoft.com/office/drawing/2010/main" val="0"/>
              </a:ext>
            </a:extLst>
          </a:blip>
          <a:srcRect t="48179" r="3191" b="-1"/>
          <a:stretch/>
        </p:blipFill>
        <p:spPr bwMode="auto">
          <a:xfrm>
            <a:off x="7328868" y="4200524"/>
            <a:ext cx="3858442" cy="17176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719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018 -0.02361 L -0.25351 -0.02361 " pathEditMode="relative" rAng="0" ptsTypes="AA">
                                      <p:cBhvr>
                                        <p:cTn id="6" dur="2000" fill="hold"/>
                                        <p:tgtEl>
                                          <p:spTgt spid="4"/>
                                        </p:tgtEl>
                                        <p:attrNameLst>
                                          <p:attrName>ppt_x</p:attrName>
                                          <p:attrName>ppt_y</p:attrName>
                                        </p:attrNameLst>
                                      </p:cBhvr>
                                      <p:rCtr x="-11667" y="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5326B-87C5-CA46-8E54-7AD1FD55A08A}"/>
              </a:ext>
            </a:extLst>
          </p:cNvPr>
          <p:cNvSpPr>
            <a:spLocks noGrp="1"/>
          </p:cNvSpPr>
          <p:nvPr>
            <p:ph type="title"/>
          </p:nvPr>
        </p:nvSpPr>
        <p:spPr/>
        <p:txBody>
          <a:bodyPr/>
          <a:lstStyle/>
          <a:p>
            <a:pPr algn="ctr"/>
            <a:r>
              <a:rPr lang="fr-FR" b="1" dirty="0"/>
              <a:t>BLOCS D’AFFICHAGE</a:t>
            </a:r>
          </a:p>
        </p:txBody>
      </p:sp>
      <p:pic>
        <p:nvPicPr>
          <p:cNvPr id="4" name="Espace réservé du contenu 3">
            <a:extLst>
              <a:ext uri="{FF2B5EF4-FFF2-40B4-BE49-F238E27FC236}">
                <a16:creationId xmlns:a16="http://schemas.microsoft.com/office/drawing/2014/main" id="{E0C51A76-4494-264D-8F54-E2595AB66AA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773803" y="1690688"/>
            <a:ext cx="7208397" cy="4351338"/>
          </a:xfrm>
          <a:prstGeom prst="rect">
            <a:avLst/>
          </a:prstGeom>
        </p:spPr>
      </p:pic>
      <p:sp>
        <p:nvSpPr>
          <p:cNvPr id="5" name="Espace réservé du numéro de diapositive 4">
            <a:extLst>
              <a:ext uri="{FF2B5EF4-FFF2-40B4-BE49-F238E27FC236}">
                <a16:creationId xmlns:a16="http://schemas.microsoft.com/office/drawing/2014/main" id="{5638CA8B-B229-8242-8499-26A00380DA1B}"/>
              </a:ext>
            </a:extLst>
          </p:cNvPr>
          <p:cNvSpPr>
            <a:spLocks noGrp="1"/>
          </p:cNvSpPr>
          <p:nvPr>
            <p:ph type="sldNum" sz="quarter" idx="12"/>
          </p:nvPr>
        </p:nvSpPr>
        <p:spPr/>
        <p:txBody>
          <a:bodyPr/>
          <a:lstStyle/>
          <a:p>
            <a:fld id="{E56E1623-C219-724A-B8BF-1DA8FE72009C}" type="slidenum">
              <a:rPr lang="fr-FR" smtClean="0"/>
              <a:t>17</a:t>
            </a:fld>
            <a:endParaRPr lang="fr-FR"/>
          </a:p>
        </p:txBody>
      </p:sp>
    </p:spTree>
    <p:extLst>
      <p:ext uri="{BB962C8B-B14F-4D97-AF65-F5344CB8AC3E}">
        <p14:creationId xmlns:p14="http://schemas.microsoft.com/office/powerpoint/2010/main" val="4206206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5CB546-2B3E-1D43-B169-F270B12732CC}"/>
              </a:ext>
            </a:extLst>
          </p:cNvPr>
          <p:cNvSpPr txBox="1">
            <a:spLocks noGrp="1"/>
          </p:cNvSpPr>
          <p:nvPr>
            <p:ph type="title" idx="4294967295"/>
          </p:nvPr>
        </p:nvSpPr>
        <p:spPr>
          <a:xfrm>
            <a:off x="653293" y="458978"/>
            <a:ext cx="10971300" cy="1144631"/>
          </a:xfrm>
        </p:spPr>
        <p:txBody>
          <a:bodyPr vert="horz"/>
          <a:lstStyle/>
          <a:p>
            <a:pPr lvl="0" algn="ctr"/>
            <a:r>
              <a:rPr lang="fr-FR" b="1" dirty="0"/>
              <a:t>Génération du signal sonore</a:t>
            </a:r>
          </a:p>
        </p:txBody>
      </p:sp>
      <p:sp>
        <p:nvSpPr>
          <p:cNvPr id="3" name="Sous-titre 2">
            <a:extLst>
              <a:ext uri="{FF2B5EF4-FFF2-40B4-BE49-F238E27FC236}">
                <a16:creationId xmlns:a16="http://schemas.microsoft.com/office/drawing/2014/main" id="{1ECA8652-0153-0048-9ED0-85E62E10F15F}"/>
              </a:ext>
            </a:extLst>
          </p:cNvPr>
          <p:cNvSpPr txBox="1">
            <a:spLocks noGrp="1"/>
          </p:cNvSpPr>
          <p:nvPr>
            <p:ph type="subTitle" idx="4294967295"/>
          </p:nvPr>
        </p:nvSpPr>
        <p:spPr>
          <a:xfrm>
            <a:off x="653294" y="1418053"/>
            <a:ext cx="10971300" cy="790226"/>
          </a:xfrm>
        </p:spPr>
        <p:txBody>
          <a:bodyPr vert="horz" anchor="ctr"/>
          <a:lstStyle/>
          <a:p>
            <a:pPr lvl="0" algn="ctr"/>
            <a:r>
              <a:rPr lang="fr-FR" sz="1814"/>
              <a:t>Objectif : Générer 2 signaux de fréquences différentes pour créer un signal sonore</a:t>
            </a:r>
          </a:p>
        </p:txBody>
      </p:sp>
      <p:pic>
        <p:nvPicPr>
          <p:cNvPr id="4" name="">
            <a:extLst>
              <a:ext uri="{FF2B5EF4-FFF2-40B4-BE49-F238E27FC236}">
                <a16:creationId xmlns:a16="http://schemas.microsoft.com/office/drawing/2014/main" id="{91AA5C34-48D4-3A42-919C-91E63132F9D4}"/>
              </a:ext>
            </a:extLst>
          </p:cNvPr>
          <p:cNvPicPr>
            <a:picLocks noChangeAspect="1"/>
          </p:cNvPicPr>
          <p:nvPr/>
        </p:nvPicPr>
        <p:blipFill>
          <a:blip r:embed="rId3">
            <a:lum/>
            <a:alphaModFix/>
          </a:blip>
          <a:srcRect/>
          <a:stretch>
            <a:fillRect/>
          </a:stretch>
        </p:blipFill>
        <p:spPr>
          <a:xfrm>
            <a:off x="2017255" y="2208279"/>
            <a:ext cx="8243377" cy="3457749"/>
          </a:xfrm>
          <a:prstGeom prst="rect">
            <a:avLst/>
          </a:prstGeom>
          <a:noFill/>
          <a:ln>
            <a:noFill/>
          </a:ln>
        </p:spPr>
      </p:pic>
      <p:sp>
        <p:nvSpPr>
          <p:cNvPr id="5" name="Espace réservé du numéro de diapositive 4">
            <a:extLst>
              <a:ext uri="{FF2B5EF4-FFF2-40B4-BE49-F238E27FC236}">
                <a16:creationId xmlns:a16="http://schemas.microsoft.com/office/drawing/2014/main" id="{130AEAA9-03A0-C341-AFF3-65B2B4B439D7}"/>
              </a:ext>
            </a:extLst>
          </p:cNvPr>
          <p:cNvSpPr>
            <a:spLocks noGrp="1"/>
          </p:cNvSpPr>
          <p:nvPr>
            <p:ph type="sldNum" sz="quarter" idx="12"/>
          </p:nvPr>
        </p:nvSpPr>
        <p:spPr/>
        <p:txBody>
          <a:bodyPr/>
          <a:lstStyle/>
          <a:p>
            <a:fld id="{E56E1623-C219-724A-B8BF-1DA8FE72009C}" type="slidenum">
              <a:rPr lang="fr-FR" smtClean="0"/>
              <a:t>18</a:t>
            </a:fld>
            <a:endParaRPr lang="fr-FR"/>
          </a:p>
        </p:txBody>
      </p:sp>
    </p:spTree>
    <p:extLst>
      <p:ext uri="{BB962C8B-B14F-4D97-AF65-F5344CB8AC3E}">
        <p14:creationId xmlns:p14="http://schemas.microsoft.com/office/powerpoint/2010/main" val="331312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985B20-1DC3-894B-9B28-0C787FDCF9CD}"/>
              </a:ext>
            </a:extLst>
          </p:cNvPr>
          <p:cNvSpPr txBox="1">
            <a:spLocks noGrp="1"/>
          </p:cNvSpPr>
          <p:nvPr>
            <p:ph type="title" idx="4294967295"/>
          </p:nvPr>
        </p:nvSpPr>
        <p:spPr/>
        <p:txBody>
          <a:bodyPr vert="horz"/>
          <a:lstStyle/>
          <a:p>
            <a:pPr lvl="0" algn="ctr"/>
            <a:r>
              <a:rPr lang="fr-FR" b="1" dirty="0"/>
              <a:t>Compteur 24 bits</a:t>
            </a:r>
          </a:p>
        </p:txBody>
      </p:sp>
      <p:sp>
        <p:nvSpPr>
          <p:cNvPr id="3" name="Espace réservé du texte 2">
            <a:extLst>
              <a:ext uri="{FF2B5EF4-FFF2-40B4-BE49-F238E27FC236}">
                <a16:creationId xmlns:a16="http://schemas.microsoft.com/office/drawing/2014/main" id="{485A6726-BA16-8A42-8415-C2F7289AEA64}"/>
              </a:ext>
            </a:extLst>
          </p:cNvPr>
          <p:cNvSpPr txBox="1">
            <a:spLocks noGrp="1"/>
          </p:cNvSpPr>
          <p:nvPr>
            <p:ph type="body" idx="4294967295"/>
          </p:nvPr>
        </p:nvSpPr>
        <p:spPr>
          <a:xfrm>
            <a:off x="609754" y="1604399"/>
            <a:ext cx="10971300" cy="354840"/>
          </a:xfrm>
        </p:spPr>
        <p:txBody>
          <a:bodyPr vert="horz"/>
          <a:lstStyle/>
          <a:p>
            <a:pPr lvl="0" algn="ctr"/>
            <a:r>
              <a:rPr lang="fr-FR" sz="1814"/>
              <a:t>Le compteur nous permet de générer les 2 fréquences souhaitées.</a:t>
            </a:r>
          </a:p>
          <a:p>
            <a:pPr lvl="0"/>
            <a:endParaRPr lang="fr-FR" sz="1814"/>
          </a:p>
        </p:txBody>
      </p:sp>
      <p:pic>
        <p:nvPicPr>
          <p:cNvPr id="4" name="">
            <a:extLst>
              <a:ext uri="{FF2B5EF4-FFF2-40B4-BE49-F238E27FC236}">
                <a16:creationId xmlns:a16="http://schemas.microsoft.com/office/drawing/2014/main" id="{F22441FE-F29B-9D4C-AD00-B01EB947BA2F}"/>
              </a:ext>
            </a:extLst>
          </p:cNvPr>
          <p:cNvPicPr>
            <a:picLocks noChangeAspect="1"/>
          </p:cNvPicPr>
          <p:nvPr/>
        </p:nvPicPr>
        <p:blipFill>
          <a:blip r:embed="rId3">
            <a:lum/>
            <a:alphaModFix/>
          </a:blip>
          <a:srcRect/>
          <a:stretch>
            <a:fillRect/>
          </a:stretch>
        </p:blipFill>
        <p:spPr>
          <a:xfrm>
            <a:off x="1959452" y="2830011"/>
            <a:ext cx="7619261" cy="1306159"/>
          </a:xfrm>
          <a:prstGeom prst="rect">
            <a:avLst/>
          </a:prstGeom>
          <a:noFill/>
          <a:ln>
            <a:noFill/>
          </a:ln>
        </p:spPr>
      </p:pic>
      <p:sp>
        <p:nvSpPr>
          <p:cNvPr id="5" name="Titre 4">
            <a:extLst>
              <a:ext uri="{FF2B5EF4-FFF2-40B4-BE49-F238E27FC236}">
                <a16:creationId xmlns:a16="http://schemas.microsoft.com/office/drawing/2014/main" id="{023397BA-DE8A-3D4B-B171-2A22DF80311C}"/>
              </a:ext>
            </a:extLst>
          </p:cNvPr>
          <p:cNvSpPr txBox="1">
            <a:spLocks noGrp="1"/>
          </p:cNvSpPr>
          <p:nvPr>
            <p:ph type="title" idx="4294967295"/>
          </p:nvPr>
        </p:nvSpPr>
        <p:spPr>
          <a:xfrm>
            <a:off x="4136384" y="4136170"/>
            <a:ext cx="3265398" cy="435386"/>
          </a:xfrm>
        </p:spPr>
        <p:txBody>
          <a:bodyPr vert="horz"/>
          <a:lstStyle/>
          <a:p>
            <a:pPr lvl="0"/>
            <a:r>
              <a:rPr lang="fr-FR" sz="2419"/>
              <a:t>Simulation du compteur</a:t>
            </a:r>
          </a:p>
        </p:txBody>
      </p:sp>
      <p:sp>
        <p:nvSpPr>
          <p:cNvPr id="6" name="Titre 5">
            <a:extLst>
              <a:ext uri="{FF2B5EF4-FFF2-40B4-BE49-F238E27FC236}">
                <a16:creationId xmlns:a16="http://schemas.microsoft.com/office/drawing/2014/main" id="{DA57EE87-D138-DF40-824A-66FBEF949758}"/>
              </a:ext>
            </a:extLst>
          </p:cNvPr>
          <p:cNvSpPr txBox="1">
            <a:spLocks noGrp="1"/>
          </p:cNvSpPr>
          <p:nvPr>
            <p:ph type="title" idx="4294967295"/>
          </p:nvPr>
        </p:nvSpPr>
        <p:spPr>
          <a:xfrm>
            <a:off x="217907" y="3047704"/>
            <a:ext cx="1523852" cy="217693"/>
          </a:xfrm>
        </p:spPr>
        <p:txBody>
          <a:bodyPr vert="horz">
            <a:normAutofit fontScale="90000"/>
          </a:bodyPr>
          <a:lstStyle/>
          <a:p>
            <a:pPr lvl="0"/>
            <a:r>
              <a:rPr lang="fr-FR" sz="1270"/>
              <a:t>Bit 11</a:t>
            </a:r>
          </a:p>
        </p:txBody>
      </p:sp>
      <p:sp>
        <p:nvSpPr>
          <p:cNvPr id="7" name="Titre 6">
            <a:extLst>
              <a:ext uri="{FF2B5EF4-FFF2-40B4-BE49-F238E27FC236}">
                <a16:creationId xmlns:a16="http://schemas.microsoft.com/office/drawing/2014/main" id="{FDCCC5A6-29ED-CB4A-814B-374AF0C1D6A3}"/>
              </a:ext>
            </a:extLst>
          </p:cNvPr>
          <p:cNvSpPr txBox="1">
            <a:spLocks noGrp="1"/>
          </p:cNvSpPr>
          <p:nvPr>
            <p:ph type="title" idx="4294967295"/>
          </p:nvPr>
        </p:nvSpPr>
        <p:spPr>
          <a:xfrm>
            <a:off x="217907" y="3265398"/>
            <a:ext cx="1523852" cy="217693"/>
          </a:xfrm>
        </p:spPr>
        <p:txBody>
          <a:bodyPr vert="horz">
            <a:normAutofit fontScale="90000"/>
          </a:bodyPr>
          <a:lstStyle/>
          <a:p>
            <a:pPr lvl="0"/>
            <a:r>
              <a:rPr lang="fr-FR" sz="1270"/>
              <a:t>Bit 12</a:t>
            </a:r>
          </a:p>
        </p:txBody>
      </p:sp>
      <p:sp>
        <p:nvSpPr>
          <p:cNvPr id="8" name="Titre 7">
            <a:extLst>
              <a:ext uri="{FF2B5EF4-FFF2-40B4-BE49-F238E27FC236}">
                <a16:creationId xmlns:a16="http://schemas.microsoft.com/office/drawing/2014/main" id="{FC508761-8F5F-CB42-9C7E-A81314435CD7}"/>
              </a:ext>
            </a:extLst>
          </p:cNvPr>
          <p:cNvSpPr txBox="1">
            <a:spLocks noGrp="1"/>
          </p:cNvSpPr>
          <p:nvPr>
            <p:ph type="title" idx="4294967295"/>
          </p:nvPr>
        </p:nvSpPr>
        <p:spPr>
          <a:xfrm>
            <a:off x="217907" y="3700784"/>
            <a:ext cx="1523852" cy="217693"/>
          </a:xfrm>
        </p:spPr>
        <p:txBody>
          <a:bodyPr vert="horz">
            <a:normAutofit fontScale="90000"/>
          </a:bodyPr>
          <a:lstStyle/>
          <a:p>
            <a:pPr lvl="0"/>
            <a:r>
              <a:rPr lang="fr-FR" sz="1270"/>
              <a:t>Bit 24</a:t>
            </a:r>
          </a:p>
        </p:txBody>
      </p:sp>
      <p:sp>
        <p:nvSpPr>
          <p:cNvPr id="9" name="Connecteur droit 8">
            <a:extLst>
              <a:ext uri="{FF2B5EF4-FFF2-40B4-BE49-F238E27FC236}">
                <a16:creationId xmlns:a16="http://schemas.microsoft.com/office/drawing/2014/main" id="{4A90C004-A5E1-FE4F-BE34-6EE58269C54E}"/>
              </a:ext>
            </a:extLst>
          </p:cNvPr>
          <p:cNvSpPr/>
          <p:nvPr/>
        </p:nvSpPr>
        <p:spPr>
          <a:xfrm flipH="1">
            <a:off x="1306373" y="3047704"/>
            <a:ext cx="870773" cy="217693"/>
          </a:xfrm>
          <a:prstGeom prst="line">
            <a:avLst/>
          </a:prstGeom>
          <a:noFill/>
          <a:ln w="0">
            <a:solidFill>
              <a:srgbClr val="3465A4"/>
            </a:solidFill>
            <a:prstDash val="solid"/>
            <a:tailEnd type="arrow"/>
          </a:ln>
        </p:spPr>
        <p:txBody>
          <a:bodyPr vert="horz" wrap="none" lIns="108847" tIns="54423" rIns="108847" bIns="54423" anchor="ctr" anchorCtr="0" compatLnSpc="0"/>
          <a:lstStyle/>
          <a:p>
            <a:pPr hangingPunct="0"/>
            <a:endParaRPr lang="fr-FR" sz="2177">
              <a:latin typeface="Liberation Sans" pitchFamily="18"/>
              <a:ea typeface="Microsoft YaHei" pitchFamily="2"/>
              <a:cs typeface="Arial" pitchFamily="2"/>
            </a:endParaRPr>
          </a:p>
        </p:txBody>
      </p:sp>
      <p:sp>
        <p:nvSpPr>
          <p:cNvPr id="10" name="Connecteur droit 9">
            <a:extLst>
              <a:ext uri="{FF2B5EF4-FFF2-40B4-BE49-F238E27FC236}">
                <a16:creationId xmlns:a16="http://schemas.microsoft.com/office/drawing/2014/main" id="{5A77F765-1B28-4749-B3E5-702B83090B50}"/>
              </a:ext>
            </a:extLst>
          </p:cNvPr>
          <p:cNvSpPr/>
          <p:nvPr/>
        </p:nvSpPr>
        <p:spPr>
          <a:xfrm flipH="1">
            <a:off x="1306373" y="3483091"/>
            <a:ext cx="870773" cy="0"/>
          </a:xfrm>
          <a:prstGeom prst="line">
            <a:avLst/>
          </a:prstGeom>
          <a:noFill/>
          <a:ln w="0">
            <a:solidFill>
              <a:srgbClr val="3465A4"/>
            </a:solidFill>
            <a:prstDash val="solid"/>
            <a:tailEnd type="arrow"/>
          </a:ln>
        </p:spPr>
        <p:txBody>
          <a:bodyPr vert="horz" wrap="none" lIns="108847" tIns="54423" rIns="108847" bIns="54423" anchor="ctr" anchorCtr="0" compatLnSpc="0"/>
          <a:lstStyle/>
          <a:p>
            <a:pPr hangingPunct="0"/>
            <a:endParaRPr lang="fr-FR" sz="2177">
              <a:latin typeface="Liberation Sans" pitchFamily="18"/>
              <a:ea typeface="Microsoft YaHei" pitchFamily="2"/>
              <a:cs typeface="Arial" pitchFamily="2"/>
            </a:endParaRPr>
          </a:p>
        </p:txBody>
      </p:sp>
      <p:sp>
        <p:nvSpPr>
          <p:cNvPr id="11" name="Connecteur droit 10">
            <a:extLst>
              <a:ext uri="{FF2B5EF4-FFF2-40B4-BE49-F238E27FC236}">
                <a16:creationId xmlns:a16="http://schemas.microsoft.com/office/drawing/2014/main" id="{CFA0B06D-0B88-944B-9327-BECF05ECE9A0}"/>
              </a:ext>
            </a:extLst>
          </p:cNvPr>
          <p:cNvSpPr/>
          <p:nvPr/>
        </p:nvSpPr>
        <p:spPr>
          <a:xfrm flipH="1">
            <a:off x="1306373" y="3700784"/>
            <a:ext cx="870773" cy="217693"/>
          </a:xfrm>
          <a:prstGeom prst="line">
            <a:avLst/>
          </a:prstGeom>
          <a:noFill/>
          <a:ln w="0">
            <a:solidFill>
              <a:srgbClr val="3465A4"/>
            </a:solidFill>
            <a:prstDash val="solid"/>
            <a:tailEnd type="arrow"/>
          </a:ln>
        </p:spPr>
        <p:txBody>
          <a:bodyPr vert="horz" wrap="none" lIns="108847" tIns="54423" rIns="108847" bIns="54423" anchor="ctr" anchorCtr="0" compatLnSpc="0"/>
          <a:lstStyle/>
          <a:p>
            <a:pPr hangingPunct="0"/>
            <a:endParaRPr lang="fr-FR" sz="2177">
              <a:latin typeface="Liberation Sans" pitchFamily="18"/>
              <a:ea typeface="Microsoft YaHei" pitchFamily="2"/>
              <a:cs typeface="Arial" pitchFamily="2"/>
            </a:endParaRPr>
          </a:p>
        </p:txBody>
      </p:sp>
      <p:sp>
        <p:nvSpPr>
          <p:cNvPr id="12" name="Espace réservé du numéro de diapositive 11">
            <a:extLst>
              <a:ext uri="{FF2B5EF4-FFF2-40B4-BE49-F238E27FC236}">
                <a16:creationId xmlns:a16="http://schemas.microsoft.com/office/drawing/2014/main" id="{56A3ADD7-65E6-B849-8DEB-E899F347C331}"/>
              </a:ext>
            </a:extLst>
          </p:cNvPr>
          <p:cNvSpPr>
            <a:spLocks noGrp="1"/>
          </p:cNvSpPr>
          <p:nvPr>
            <p:ph type="sldNum" sz="quarter" idx="12"/>
          </p:nvPr>
        </p:nvSpPr>
        <p:spPr/>
        <p:txBody>
          <a:bodyPr/>
          <a:lstStyle/>
          <a:p>
            <a:fld id="{E56E1623-C219-724A-B8BF-1DA8FE72009C}" type="slidenum">
              <a:rPr lang="fr-FR" smtClean="0"/>
              <a:t>19</a:t>
            </a:fld>
            <a:endParaRPr lang="fr-FR"/>
          </a:p>
        </p:txBody>
      </p:sp>
    </p:spTree>
    <p:extLst>
      <p:ext uri="{BB962C8B-B14F-4D97-AF65-F5344CB8AC3E}">
        <p14:creationId xmlns:p14="http://schemas.microsoft.com/office/powerpoint/2010/main" val="1814743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p:nvPr/>
        </p:nvPicPr>
        <p:blipFill>
          <a:blip r:embed="rId2"/>
          <a:srcRect l="16082" t="10172" r="52680" b="9647"/>
          <a:stretch>
            <a:fillRect/>
          </a:stretch>
        </p:blipFill>
        <p:spPr bwMode="auto">
          <a:xfrm>
            <a:off x="6784390" y="321447"/>
            <a:ext cx="4786346" cy="6215106"/>
          </a:xfrm>
          <a:prstGeom prst="rect">
            <a:avLst/>
          </a:prstGeom>
          <a:noFill/>
          <a:ln w="9525">
            <a:noFill/>
            <a:miter lim="800000"/>
            <a:headEnd/>
            <a:tailEnd/>
          </a:ln>
        </p:spPr>
      </p:pic>
      <p:pic>
        <p:nvPicPr>
          <p:cNvPr id="4" name="Espace réservé du contenu 4">
            <a:extLst>
              <a:ext uri="{FF2B5EF4-FFF2-40B4-BE49-F238E27FC236}">
                <a16:creationId xmlns:a16="http://schemas.microsoft.com/office/drawing/2014/main" id="{A3170E75-848D-3C4D-9CCE-9971D61AD3DE}"/>
              </a:ext>
            </a:extLst>
          </p:cNvPr>
          <p:cNvPicPr>
            <a:picLocks noGrp="1" noChangeAspect="1"/>
          </p:cNvPicPr>
          <p:nvPr>
            <p:ph idx="1"/>
          </p:nvPr>
        </p:nvPicPr>
        <p:blipFill>
          <a:blip r:embed="rId3"/>
          <a:stretch>
            <a:fillRect/>
          </a:stretch>
        </p:blipFill>
        <p:spPr>
          <a:xfrm>
            <a:off x="848047" y="2003713"/>
            <a:ext cx="5936343" cy="4193739"/>
          </a:xfrm>
        </p:spPr>
      </p:pic>
      <p:sp>
        <p:nvSpPr>
          <p:cNvPr id="6" name="Titre 1">
            <a:extLst>
              <a:ext uri="{FF2B5EF4-FFF2-40B4-BE49-F238E27FC236}">
                <a16:creationId xmlns:a16="http://schemas.microsoft.com/office/drawing/2014/main" id="{8753AAA7-B8FE-7541-8CC8-41D3AC96D19C}"/>
              </a:ext>
            </a:extLst>
          </p:cNvPr>
          <p:cNvSpPr>
            <a:spLocks noGrp="1"/>
          </p:cNvSpPr>
          <p:nvPr>
            <p:ph type="title"/>
          </p:nvPr>
        </p:nvSpPr>
        <p:spPr>
          <a:xfrm>
            <a:off x="838200" y="365125"/>
            <a:ext cx="5699023" cy="1325563"/>
          </a:xfrm>
        </p:spPr>
        <p:txBody>
          <a:bodyPr/>
          <a:lstStyle/>
          <a:p>
            <a:pPr algn="ctr"/>
            <a:r>
              <a:rPr lang="fr-FR" b="1" dirty="0"/>
              <a:t>INTRODUCTION</a:t>
            </a:r>
          </a:p>
        </p:txBody>
      </p:sp>
      <p:sp>
        <p:nvSpPr>
          <p:cNvPr id="2" name="Espace réservé du numéro de diapositive 1">
            <a:extLst>
              <a:ext uri="{FF2B5EF4-FFF2-40B4-BE49-F238E27FC236}">
                <a16:creationId xmlns:a16="http://schemas.microsoft.com/office/drawing/2014/main" id="{5D5CF7AE-45E1-5949-83F1-6A5E0612F09B}"/>
              </a:ext>
            </a:extLst>
          </p:cNvPr>
          <p:cNvSpPr>
            <a:spLocks noGrp="1"/>
          </p:cNvSpPr>
          <p:nvPr>
            <p:ph type="sldNum" sz="quarter" idx="12"/>
          </p:nvPr>
        </p:nvSpPr>
        <p:spPr/>
        <p:txBody>
          <a:bodyPr/>
          <a:lstStyle/>
          <a:p>
            <a:fld id="{E56E1623-C219-724A-B8BF-1DA8FE72009C}" type="slidenum">
              <a:rPr lang="fr-FR" smtClean="0"/>
              <a:t>2</a:t>
            </a:fld>
            <a:endParaRPr lang="fr-FR"/>
          </a:p>
        </p:txBody>
      </p:sp>
    </p:spTree>
    <p:extLst>
      <p:ext uri="{BB962C8B-B14F-4D97-AF65-F5344CB8AC3E}">
        <p14:creationId xmlns:p14="http://schemas.microsoft.com/office/powerpoint/2010/main" val="137748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A2C1C36-8500-0148-BB99-FBD35336B6E2}"/>
              </a:ext>
            </a:extLst>
          </p:cNvPr>
          <p:cNvSpPr txBox="1">
            <a:spLocks noGrp="1"/>
          </p:cNvSpPr>
          <p:nvPr>
            <p:ph type="title" idx="4294967295"/>
          </p:nvPr>
        </p:nvSpPr>
        <p:spPr/>
        <p:txBody>
          <a:bodyPr vert="horz"/>
          <a:lstStyle/>
          <a:p>
            <a:pPr lvl="0" algn="ctr"/>
            <a:r>
              <a:rPr lang="fr-FR" b="1" dirty="0"/>
              <a:t>Multiplexeur 2V1</a:t>
            </a:r>
          </a:p>
        </p:txBody>
      </p:sp>
      <p:pic>
        <p:nvPicPr>
          <p:cNvPr id="3" name="">
            <a:extLst>
              <a:ext uri="{FF2B5EF4-FFF2-40B4-BE49-F238E27FC236}">
                <a16:creationId xmlns:a16="http://schemas.microsoft.com/office/drawing/2014/main" id="{5CB199AB-DFE3-AA4D-A98A-5CA2C84C3478}"/>
              </a:ext>
            </a:extLst>
          </p:cNvPr>
          <p:cNvPicPr>
            <a:picLocks noChangeAspect="1"/>
          </p:cNvPicPr>
          <p:nvPr/>
        </p:nvPicPr>
        <p:blipFill>
          <a:blip r:embed="rId3">
            <a:lum/>
            <a:alphaModFix/>
          </a:blip>
          <a:srcRect/>
          <a:stretch>
            <a:fillRect/>
          </a:stretch>
        </p:blipFill>
        <p:spPr>
          <a:xfrm>
            <a:off x="2830225" y="2176932"/>
            <a:ext cx="8272340" cy="1645760"/>
          </a:xfrm>
          <a:prstGeom prst="rect">
            <a:avLst/>
          </a:prstGeom>
          <a:noFill/>
          <a:ln>
            <a:noFill/>
          </a:ln>
        </p:spPr>
      </p:pic>
      <p:sp>
        <p:nvSpPr>
          <p:cNvPr id="4" name="Titre 3">
            <a:extLst>
              <a:ext uri="{FF2B5EF4-FFF2-40B4-BE49-F238E27FC236}">
                <a16:creationId xmlns:a16="http://schemas.microsoft.com/office/drawing/2014/main" id="{11C18DBC-C9F9-D044-9812-99BEE9080C1C}"/>
              </a:ext>
            </a:extLst>
          </p:cNvPr>
          <p:cNvSpPr txBox="1">
            <a:spLocks noGrp="1"/>
          </p:cNvSpPr>
          <p:nvPr>
            <p:ph type="title" idx="4294967295"/>
          </p:nvPr>
        </p:nvSpPr>
        <p:spPr>
          <a:xfrm>
            <a:off x="5224850" y="3918477"/>
            <a:ext cx="3265398" cy="435386"/>
          </a:xfrm>
        </p:spPr>
        <p:txBody>
          <a:bodyPr vert="horz"/>
          <a:lstStyle/>
          <a:p>
            <a:pPr lvl="0"/>
            <a:r>
              <a:rPr lang="fr-FR" sz="2419"/>
              <a:t>Simulation du MUX 2V1</a:t>
            </a:r>
          </a:p>
        </p:txBody>
      </p:sp>
      <p:sp>
        <p:nvSpPr>
          <p:cNvPr id="5" name="Connecteur droit 4">
            <a:extLst>
              <a:ext uri="{FF2B5EF4-FFF2-40B4-BE49-F238E27FC236}">
                <a16:creationId xmlns:a16="http://schemas.microsoft.com/office/drawing/2014/main" id="{63FCE066-01DC-9247-AF7C-1C41318A5CDA}"/>
              </a:ext>
            </a:extLst>
          </p:cNvPr>
          <p:cNvSpPr/>
          <p:nvPr/>
        </p:nvSpPr>
        <p:spPr>
          <a:xfrm flipH="1" flipV="1">
            <a:off x="2394839" y="2394625"/>
            <a:ext cx="653080" cy="217693"/>
          </a:xfrm>
          <a:prstGeom prst="line">
            <a:avLst/>
          </a:prstGeom>
          <a:noFill/>
          <a:ln w="0">
            <a:solidFill>
              <a:srgbClr val="3465A4"/>
            </a:solidFill>
            <a:prstDash val="solid"/>
            <a:tailEnd type="arrow"/>
          </a:ln>
        </p:spPr>
        <p:txBody>
          <a:bodyPr vert="horz" wrap="none" lIns="108847" tIns="54423" rIns="108847" bIns="54423" anchor="ctr" anchorCtr="0" compatLnSpc="0"/>
          <a:lstStyle/>
          <a:p>
            <a:pPr hangingPunct="0"/>
            <a:endParaRPr lang="fr-FR" sz="2177">
              <a:latin typeface="Liberation Sans" pitchFamily="18"/>
              <a:ea typeface="Microsoft YaHei" pitchFamily="2"/>
              <a:cs typeface="Arial" pitchFamily="2"/>
            </a:endParaRPr>
          </a:p>
        </p:txBody>
      </p:sp>
      <p:sp>
        <p:nvSpPr>
          <p:cNvPr id="6" name="Connecteur droit 5">
            <a:extLst>
              <a:ext uri="{FF2B5EF4-FFF2-40B4-BE49-F238E27FC236}">
                <a16:creationId xmlns:a16="http://schemas.microsoft.com/office/drawing/2014/main" id="{D0926DDC-EDE8-694A-9348-EB03B8AB1E68}"/>
              </a:ext>
            </a:extLst>
          </p:cNvPr>
          <p:cNvSpPr/>
          <p:nvPr/>
        </p:nvSpPr>
        <p:spPr>
          <a:xfrm flipH="1">
            <a:off x="2394839" y="2830011"/>
            <a:ext cx="653080" cy="0"/>
          </a:xfrm>
          <a:prstGeom prst="line">
            <a:avLst/>
          </a:prstGeom>
          <a:noFill/>
          <a:ln w="0">
            <a:solidFill>
              <a:srgbClr val="3465A4"/>
            </a:solidFill>
            <a:prstDash val="solid"/>
            <a:tailEnd type="arrow"/>
          </a:ln>
        </p:spPr>
        <p:txBody>
          <a:bodyPr vert="horz" wrap="none" lIns="108847" tIns="54423" rIns="108847" bIns="54423" anchor="ctr" anchorCtr="0" compatLnSpc="0"/>
          <a:lstStyle/>
          <a:p>
            <a:pPr hangingPunct="0"/>
            <a:endParaRPr lang="fr-FR" sz="2177">
              <a:latin typeface="Liberation Sans" pitchFamily="18"/>
              <a:ea typeface="Microsoft YaHei" pitchFamily="2"/>
              <a:cs typeface="Arial" pitchFamily="2"/>
            </a:endParaRPr>
          </a:p>
        </p:txBody>
      </p:sp>
      <p:sp>
        <p:nvSpPr>
          <p:cNvPr id="7" name="Connecteur droit 6">
            <a:extLst>
              <a:ext uri="{FF2B5EF4-FFF2-40B4-BE49-F238E27FC236}">
                <a16:creationId xmlns:a16="http://schemas.microsoft.com/office/drawing/2014/main" id="{0EB91E92-B2BB-B34B-83C2-C40B3160258B}"/>
              </a:ext>
            </a:extLst>
          </p:cNvPr>
          <p:cNvSpPr/>
          <p:nvPr/>
        </p:nvSpPr>
        <p:spPr>
          <a:xfrm flipH="1">
            <a:off x="2385695" y="3147408"/>
            <a:ext cx="653080" cy="0"/>
          </a:xfrm>
          <a:prstGeom prst="line">
            <a:avLst/>
          </a:prstGeom>
          <a:noFill/>
          <a:ln w="0">
            <a:solidFill>
              <a:srgbClr val="3465A4"/>
            </a:solidFill>
            <a:prstDash val="solid"/>
            <a:tailEnd type="arrow"/>
          </a:ln>
        </p:spPr>
        <p:txBody>
          <a:bodyPr vert="horz" wrap="none" lIns="108847" tIns="54423" rIns="108847" bIns="54423" anchor="ctr" anchorCtr="0" compatLnSpc="0"/>
          <a:lstStyle/>
          <a:p>
            <a:pPr hangingPunct="0"/>
            <a:endParaRPr lang="fr-FR" sz="2177">
              <a:latin typeface="Liberation Sans" pitchFamily="18"/>
              <a:ea typeface="Microsoft YaHei" pitchFamily="2"/>
              <a:cs typeface="Arial" pitchFamily="2"/>
            </a:endParaRPr>
          </a:p>
        </p:txBody>
      </p:sp>
      <p:sp>
        <p:nvSpPr>
          <p:cNvPr id="8" name="Titre 7">
            <a:extLst>
              <a:ext uri="{FF2B5EF4-FFF2-40B4-BE49-F238E27FC236}">
                <a16:creationId xmlns:a16="http://schemas.microsoft.com/office/drawing/2014/main" id="{30226361-F546-F44B-9DAD-77AEB7A45B43}"/>
              </a:ext>
            </a:extLst>
          </p:cNvPr>
          <p:cNvSpPr txBox="1">
            <a:spLocks noGrp="1"/>
          </p:cNvSpPr>
          <p:nvPr>
            <p:ph type="title" idx="4294967295"/>
          </p:nvPr>
        </p:nvSpPr>
        <p:spPr>
          <a:xfrm>
            <a:off x="217907" y="2394625"/>
            <a:ext cx="2176932" cy="217693"/>
          </a:xfrm>
        </p:spPr>
        <p:txBody>
          <a:bodyPr vert="horz">
            <a:normAutofit fontScale="90000"/>
          </a:bodyPr>
          <a:lstStyle/>
          <a:p>
            <a:pPr lvl="0"/>
            <a:r>
              <a:rPr lang="fr-FR" sz="1270"/>
              <a:t>Fréquence de 3 kHz</a:t>
            </a:r>
          </a:p>
        </p:txBody>
      </p:sp>
      <p:sp>
        <p:nvSpPr>
          <p:cNvPr id="9" name="Titre 8">
            <a:extLst>
              <a:ext uri="{FF2B5EF4-FFF2-40B4-BE49-F238E27FC236}">
                <a16:creationId xmlns:a16="http://schemas.microsoft.com/office/drawing/2014/main" id="{FC80D6BF-C025-3849-81D2-0526A611A3B1}"/>
              </a:ext>
            </a:extLst>
          </p:cNvPr>
          <p:cNvSpPr txBox="1">
            <a:spLocks noGrp="1"/>
          </p:cNvSpPr>
          <p:nvPr>
            <p:ph type="title" idx="4294967295"/>
          </p:nvPr>
        </p:nvSpPr>
        <p:spPr>
          <a:xfrm>
            <a:off x="217907" y="2740757"/>
            <a:ext cx="2176932" cy="179379"/>
          </a:xfrm>
        </p:spPr>
        <p:txBody>
          <a:bodyPr vert="horz">
            <a:normAutofit fontScale="90000"/>
          </a:bodyPr>
          <a:lstStyle/>
          <a:p>
            <a:pPr lvl="0"/>
            <a:r>
              <a:rPr lang="fr-FR" sz="1270"/>
              <a:t>Fréquence de 6 kHz</a:t>
            </a:r>
          </a:p>
        </p:txBody>
      </p:sp>
      <p:sp>
        <p:nvSpPr>
          <p:cNvPr id="10" name="Titre 9">
            <a:extLst>
              <a:ext uri="{FF2B5EF4-FFF2-40B4-BE49-F238E27FC236}">
                <a16:creationId xmlns:a16="http://schemas.microsoft.com/office/drawing/2014/main" id="{2DB6E81A-E3A7-AB45-AEAA-C0D0CB0C9E50}"/>
              </a:ext>
            </a:extLst>
          </p:cNvPr>
          <p:cNvSpPr txBox="1">
            <a:spLocks noGrp="1"/>
          </p:cNvSpPr>
          <p:nvPr>
            <p:ph type="title" idx="4294967295"/>
          </p:nvPr>
        </p:nvSpPr>
        <p:spPr>
          <a:xfrm>
            <a:off x="217907" y="3047704"/>
            <a:ext cx="2176932" cy="217693"/>
          </a:xfrm>
        </p:spPr>
        <p:txBody>
          <a:bodyPr vert="horz">
            <a:normAutofit fontScale="90000"/>
          </a:bodyPr>
          <a:lstStyle/>
          <a:p>
            <a:pPr lvl="0"/>
            <a:r>
              <a:rPr lang="fr-FR" sz="1270"/>
              <a:t>Sélection</a:t>
            </a:r>
          </a:p>
        </p:txBody>
      </p:sp>
      <p:sp>
        <p:nvSpPr>
          <p:cNvPr id="11" name="Connecteur droit 10">
            <a:extLst>
              <a:ext uri="{FF2B5EF4-FFF2-40B4-BE49-F238E27FC236}">
                <a16:creationId xmlns:a16="http://schemas.microsoft.com/office/drawing/2014/main" id="{EDD22FE7-94F4-164B-87FB-1C4F2A9F9C11}"/>
              </a:ext>
            </a:extLst>
          </p:cNvPr>
          <p:cNvSpPr/>
          <p:nvPr/>
        </p:nvSpPr>
        <p:spPr>
          <a:xfrm flipH="1">
            <a:off x="2394839" y="3483091"/>
            <a:ext cx="653080" cy="0"/>
          </a:xfrm>
          <a:prstGeom prst="line">
            <a:avLst/>
          </a:prstGeom>
          <a:noFill/>
          <a:ln w="0">
            <a:solidFill>
              <a:srgbClr val="3465A4"/>
            </a:solidFill>
            <a:prstDash val="solid"/>
            <a:tailEnd type="arrow"/>
          </a:ln>
        </p:spPr>
        <p:txBody>
          <a:bodyPr vert="horz" wrap="none" lIns="108847" tIns="54423" rIns="108847" bIns="54423" anchor="ctr" anchorCtr="0" compatLnSpc="0"/>
          <a:lstStyle/>
          <a:p>
            <a:pPr hangingPunct="0"/>
            <a:endParaRPr lang="fr-FR" sz="2177">
              <a:latin typeface="Liberation Sans" pitchFamily="18"/>
              <a:ea typeface="Microsoft YaHei" pitchFamily="2"/>
              <a:cs typeface="Arial" pitchFamily="2"/>
            </a:endParaRPr>
          </a:p>
        </p:txBody>
      </p:sp>
      <p:sp>
        <p:nvSpPr>
          <p:cNvPr id="12" name="Titre 11">
            <a:extLst>
              <a:ext uri="{FF2B5EF4-FFF2-40B4-BE49-F238E27FC236}">
                <a16:creationId xmlns:a16="http://schemas.microsoft.com/office/drawing/2014/main" id="{5F0ED8FA-870E-5C49-B02D-0E943105C6D0}"/>
              </a:ext>
            </a:extLst>
          </p:cNvPr>
          <p:cNvSpPr txBox="1">
            <a:spLocks noGrp="1"/>
          </p:cNvSpPr>
          <p:nvPr>
            <p:ph type="title" idx="4294967295"/>
          </p:nvPr>
        </p:nvSpPr>
        <p:spPr>
          <a:xfrm>
            <a:off x="217907" y="3483091"/>
            <a:ext cx="2176932" cy="217693"/>
          </a:xfrm>
        </p:spPr>
        <p:txBody>
          <a:bodyPr vert="horz">
            <a:normAutofit fontScale="90000"/>
          </a:bodyPr>
          <a:lstStyle/>
          <a:p>
            <a:pPr lvl="0"/>
            <a:r>
              <a:rPr lang="fr-FR" sz="1270"/>
              <a:t>Fréquence de sortie</a:t>
            </a:r>
          </a:p>
        </p:txBody>
      </p:sp>
      <p:sp>
        <p:nvSpPr>
          <p:cNvPr id="14" name="Espace réservé du numéro de diapositive 13">
            <a:extLst>
              <a:ext uri="{FF2B5EF4-FFF2-40B4-BE49-F238E27FC236}">
                <a16:creationId xmlns:a16="http://schemas.microsoft.com/office/drawing/2014/main" id="{1EB42C36-0BCD-6F4B-BA42-8E9ACD53CE8A}"/>
              </a:ext>
            </a:extLst>
          </p:cNvPr>
          <p:cNvSpPr>
            <a:spLocks noGrp="1"/>
          </p:cNvSpPr>
          <p:nvPr>
            <p:ph type="sldNum" sz="quarter" idx="12"/>
          </p:nvPr>
        </p:nvSpPr>
        <p:spPr/>
        <p:txBody>
          <a:bodyPr/>
          <a:lstStyle/>
          <a:p>
            <a:fld id="{E56E1623-C219-724A-B8BF-1DA8FE72009C}" type="slidenum">
              <a:rPr lang="fr-FR" smtClean="0"/>
              <a:t>20</a:t>
            </a:fld>
            <a:endParaRPr lang="fr-FR"/>
          </a:p>
        </p:txBody>
      </p:sp>
    </p:spTree>
    <p:extLst>
      <p:ext uri="{BB962C8B-B14F-4D97-AF65-F5344CB8AC3E}">
        <p14:creationId xmlns:p14="http://schemas.microsoft.com/office/powerpoint/2010/main" val="2727451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EEF7B941-F325-914F-9E98-F9A4E23AB7AC}"/>
              </a:ext>
            </a:extLst>
          </p:cNvPr>
          <p:cNvSpPr txBox="1">
            <a:spLocks noGrp="1"/>
          </p:cNvSpPr>
          <p:nvPr>
            <p:ph type="title" idx="4294967295"/>
          </p:nvPr>
        </p:nvSpPr>
        <p:spPr>
          <a:xfrm>
            <a:off x="610189" y="273858"/>
            <a:ext cx="10971300" cy="1144631"/>
          </a:xfrm>
        </p:spPr>
        <p:txBody>
          <a:bodyPr vert="horz"/>
          <a:lstStyle/>
          <a:p>
            <a:pPr lvl="0" algn="ctr"/>
            <a:r>
              <a:rPr lang="fr-FR" b="1" dirty="0"/>
              <a:t>Visualisation de la sortie</a:t>
            </a:r>
          </a:p>
        </p:txBody>
      </p:sp>
      <p:sp>
        <p:nvSpPr>
          <p:cNvPr id="7" name="Forme libre 6">
            <a:extLst>
              <a:ext uri="{FF2B5EF4-FFF2-40B4-BE49-F238E27FC236}">
                <a16:creationId xmlns:a16="http://schemas.microsoft.com/office/drawing/2014/main" id="{A1B758C5-1F61-DA45-9EAA-D31F1C237D1E}"/>
              </a:ext>
            </a:extLst>
          </p:cNvPr>
          <p:cNvSpPr/>
          <p:nvPr/>
        </p:nvSpPr>
        <p:spPr>
          <a:xfrm>
            <a:off x="5117390" y="1294663"/>
            <a:ext cx="1956898" cy="1144631"/>
          </a:xfrm>
          <a:custGeom>
            <a:avLst>
              <a:gd name="f0" fmla="val 16200000"/>
              <a:gd name="f1" fmla="val 4284320"/>
              <a:gd name="f2" fmla="val 5803"/>
            </a:avLst>
            <a:gdLst>
              <a:gd name="f3" fmla="val 21600000"/>
              <a:gd name="f4" fmla="val 10800000"/>
              <a:gd name="f5" fmla="val 5400000"/>
              <a:gd name="f6" fmla="val 180"/>
              <a:gd name="f7" fmla="val w"/>
              <a:gd name="f8" fmla="val h"/>
              <a:gd name="f9" fmla="val 0"/>
              <a:gd name="f10" fmla="*/ 5419351 1 1725033"/>
              <a:gd name="f11" fmla="sqrt 2"/>
              <a:gd name="f12" fmla="*/ 10800 10800 1"/>
              <a:gd name="f13" fmla="val 10800"/>
              <a:gd name="f14" fmla="val 21599999"/>
              <a:gd name="f15" fmla="min 0 21600"/>
              <a:gd name="f16" fmla="max 0 21600"/>
              <a:gd name="f17" fmla="*/ f10 1 2"/>
              <a:gd name="f18" fmla="*/ f7 1 21600"/>
              <a:gd name="f19" fmla="*/ f8 1 21600"/>
              <a:gd name="f20" fmla="*/ f10 1 180"/>
              <a:gd name="f21" fmla="*/ f11 1 2"/>
              <a:gd name="f22" fmla="pin 0 f0 21599999"/>
              <a:gd name="f23" fmla="pin 0 f2 10800"/>
              <a:gd name="f24" fmla="pin 0 f1 21599999"/>
              <a:gd name="f25" fmla="+- f16 0 f15"/>
              <a:gd name="f26" fmla="+- 10800 f23 0"/>
              <a:gd name="f27" fmla="+- f23 0 2700"/>
              <a:gd name="f28" fmla="+- 0 0 f22"/>
              <a:gd name="f29" fmla="+- 0 0 f24"/>
              <a:gd name="f30" fmla="*/ f23 f23 1"/>
              <a:gd name="f31" fmla="*/ 0 f18 1"/>
              <a:gd name="f32" fmla="*/ 21600 f18 1"/>
              <a:gd name="f33" fmla="*/ 21600 f19 1"/>
              <a:gd name="f34" fmla="*/ 0 f19 1"/>
              <a:gd name="f35" fmla="*/ f25 1 2"/>
              <a:gd name="f36" fmla="+- 21600 0 f26"/>
              <a:gd name="f37" fmla="+- f28 f5 0"/>
              <a:gd name="f38" fmla="+- f29 f5 0"/>
              <a:gd name="f39" fmla="+- f15 f35 0"/>
              <a:gd name="f40" fmla="*/ f35 f35 1"/>
              <a:gd name="f41" fmla="*/ f37 f6 1"/>
              <a:gd name="f42" fmla="*/ f38 f6 1"/>
              <a:gd name="f43" fmla="min f26 f36"/>
              <a:gd name="f44" fmla="max f26 f36"/>
              <a:gd name="f45" fmla="*/ f41 1 f4"/>
              <a:gd name="f46" fmla="*/ f42 1 f4"/>
              <a:gd name="f47" fmla="+- f44 0 f43"/>
              <a:gd name="f48" fmla="+- 0 0 f45"/>
              <a:gd name="f49" fmla="+- 0 0 f46"/>
              <a:gd name="f50" fmla="*/ f47 1 2"/>
              <a:gd name="f51" fmla="val f48"/>
              <a:gd name="f52" fmla="val f49"/>
              <a:gd name="f53" fmla="+- f43 f50 0"/>
              <a:gd name="f54" fmla="*/ f50 f50 1"/>
              <a:gd name="f55" fmla="*/ f51 f20 1"/>
              <a:gd name="f56" fmla="*/ f52 f20 1"/>
              <a:gd name="f57" fmla="+- f52 45 0"/>
              <a:gd name="f58" fmla="*/ f51 f10 1"/>
              <a:gd name="f59" fmla="*/ f52 f10 1"/>
              <a:gd name="f60" fmla="+- 0 0 f55"/>
              <a:gd name="f61" fmla="+- 0 0 f56"/>
              <a:gd name="f62" fmla="*/ f57 f10 1"/>
              <a:gd name="f63" fmla="*/ f58 1 f6"/>
              <a:gd name="f64" fmla="*/ f59 1 f6"/>
              <a:gd name="f65" fmla="*/ f60 f4 1"/>
              <a:gd name="f66" fmla="*/ f61 f4 1"/>
              <a:gd name="f67" fmla="*/ f62 1 180"/>
              <a:gd name="f68" fmla="+- 0 0 f63"/>
              <a:gd name="f69" fmla="+- 0 0 f64"/>
              <a:gd name="f70" fmla="*/ f65 1 f10"/>
              <a:gd name="f71" fmla="*/ f66 1 f10"/>
              <a:gd name="f72" fmla="+- 0 0 f67"/>
              <a:gd name="f73" fmla="+- f68 f10 0"/>
              <a:gd name="f74" fmla="+- f69 f10 0"/>
              <a:gd name="f75" fmla="+- f70 0 f5"/>
              <a:gd name="f76" fmla="+- f71 0 f5"/>
              <a:gd name="f77" fmla="*/ f72 f4 1"/>
              <a:gd name="f78" fmla="+- f73 f17 0"/>
              <a:gd name="f79" fmla="+- f74 f17 0"/>
              <a:gd name="f80" fmla="cos 1 f75"/>
              <a:gd name="f81" fmla="sin 1 f75"/>
              <a:gd name="f82" fmla="cos 1 f76"/>
              <a:gd name="f83" fmla="sin 1 f76"/>
              <a:gd name="f84" fmla="*/ f77 1 f10"/>
              <a:gd name="f85" fmla="+- 0 0 f78"/>
              <a:gd name="f86" fmla="+- 0 0 f79"/>
              <a:gd name="f87" fmla="+- 0 0 f80"/>
              <a:gd name="f88" fmla="+- 0 0 f81"/>
              <a:gd name="f89" fmla="+- 0 0 f82"/>
              <a:gd name="f90" fmla="+- 0 0 f83"/>
              <a:gd name="f91" fmla="+- f84 0 f5"/>
              <a:gd name="f92" fmla="*/ f85 f4 1"/>
              <a:gd name="f93" fmla="*/ f86 f4 1"/>
              <a:gd name="f94" fmla="*/ 10800 f87 1"/>
              <a:gd name="f95" fmla="*/ 10800 f88 1"/>
              <a:gd name="f96" fmla="*/ 10800 f89 1"/>
              <a:gd name="f97" fmla="*/ 10800 f90 1"/>
              <a:gd name="f98" fmla="*/ f26 f87 1"/>
              <a:gd name="f99" fmla="*/ f26 f88 1"/>
              <a:gd name="f100" fmla="*/ f26 f89 1"/>
              <a:gd name="f101" fmla="*/ f26 f90 1"/>
              <a:gd name="f102" fmla="*/ 13500 f89 1"/>
              <a:gd name="f103" fmla="*/ 13500 f90 1"/>
              <a:gd name="f104" fmla="*/ f27 f89 1"/>
              <a:gd name="f105" fmla="*/ f27 f90 1"/>
              <a:gd name="f106" fmla="cos 1 f91"/>
              <a:gd name="f107" fmla="sin 1 f91"/>
              <a:gd name="f108" fmla="*/ f92 1 f10"/>
              <a:gd name="f109" fmla="*/ f93 1 f10"/>
              <a:gd name="f110" fmla="+- f94 10800 0"/>
              <a:gd name="f111" fmla="+- f95 10800 0"/>
              <a:gd name="f112" fmla="+- f96 10800 0"/>
              <a:gd name="f113" fmla="+- f97 10800 0"/>
              <a:gd name="f114" fmla="+- f98 10800 0"/>
              <a:gd name="f115" fmla="+- f99 10800 0"/>
              <a:gd name="f116" fmla="+- f100 10800 0"/>
              <a:gd name="f117" fmla="+- f101 10800 0"/>
              <a:gd name="f118" fmla="+- f102 10800 0"/>
              <a:gd name="f119" fmla="+- f103 10800 0"/>
              <a:gd name="f120" fmla="+- f104 10800 0"/>
              <a:gd name="f121" fmla="+- f105 10800 0"/>
              <a:gd name="f122" fmla="+- 0 0 f106"/>
              <a:gd name="f123" fmla="+- 0 0 f107"/>
              <a:gd name="f124" fmla="+- f108 0 f5"/>
              <a:gd name="f125" fmla="+- f109 0 f5"/>
              <a:gd name="f126" fmla="+- f121 0 f119"/>
              <a:gd name="f127" fmla="+- f120 0 f118"/>
              <a:gd name="f128" fmla="cos 1 f124"/>
              <a:gd name="f129" fmla="sin 1 f124"/>
              <a:gd name="f130" fmla="cos 1 f125"/>
              <a:gd name="f131" fmla="sin 1 f125"/>
              <a:gd name="f132" fmla="+- f117 0 f53"/>
              <a:gd name="f133" fmla="+- f116 0 f53"/>
              <a:gd name="f134" fmla="+- f115 0 f53"/>
              <a:gd name="f135" fmla="+- f114 0 f53"/>
              <a:gd name="f136" fmla="+- f111 0 f39"/>
              <a:gd name="f137" fmla="+- f110 0 f39"/>
              <a:gd name="f138" fmla="+- f113 0 f39"/>
              <a:gd name="f139" fmla="+- f112 0 f39"/>
              <a:gd name="f140" fmla="*/ f126 f126 1"/>
              <a:gd name="f141" fmla="*/ f127 f127 1"/>
              <a:gd name="f142" fmla="+- 0 0 f128"/>
              <a:gd name="f143" fmla="+- 0 0 f129"/>
              <a:gd name="f144" fmla="+- 0 0 f130"/>
              <a:gd name="f145" fmla="+- 0 0 f131"/>
              <a:gd name="f146" fmla="at2 f132 f133"/>
              <a:gd name="f147" fmla="at2 f134 f135"/>
              <a:gd name="f148" fmla="at2 f136 f137"/>
              <a:gd name="f149" fmla="at2 f138 f139"/>
              <a:gd name="f150" fmla="+- f140 f141 0"/>
              <a:gd name="f151" fmla="*/ 10800 f142 1"/>
              <a:gd name="f152" fmla="*/ 10800 f143 1"/>
              <a:gd name="f153" fmla="*/ f23 f144 1"/>
              <a:gd name="f154" fmla="*/ f23 f145 1"/>
              <a:gd name="f155" fmla="+- f146 f5 0"/>
              <a:gd name="f156" fmla="+- f147 f5 0"/>
              <a:gd name="f157" fmla="+- f148 f5 0"/>
              <a:gd name="f158" fmla="+- f149 f5 0"/>
              <a:gd name="f159" fmla="sqrt f150"/>
              <a:gd name="f160" fmla="*/ f151 f151 1"/>
              <a:gd name="f161" fmla="*/ f152 f152 1"/>
              <a:gd name="f162" fmla="*/ f153 f153 1"/>
              <a:gd name="f163" fmla="*/ f154 f154 1"/>
              <a:gd name="f164" fmla="*/ f155 f10 1"/>
              <a:gd name="f165" fmla="*/ f156 f10 1"/>
              <a:gd name="f166" fmla="*/ f157 f10 1"/>
              <a:gd name="f167" fmla="*/ f158 f10 1"/>
              <a:gd name="f168" fmla="*/ f21 f159 1"/>
              <a:gd name="f169" fmla="+- f160 f161 0"/>
              <a:gd name="f170" fmla="+- f162 f163 0"/>
              <a:gd name="f171" fmla="*/ f164 1 f4"/>
              <a:gd name="f172" fmla="*/ f165 1 f4"/>
              <a:gd name="f173" fmla="*/ f166 1 f4"/>
              <a:gd name="f174" fmla="*/ f167 1 f4"/>
              <a:gd name="f175" fmla="*/ f168 f122 1"/>
              <a:gd name="f176" fmla="*/ f168 f123 1"/>
              <a:gd name="f177" fmla="sqrt f169"/>
              <a:gd name="f178" fmla="sqrt f170"/>
              <a:gd name="f179" fmla="+- 0 0 f171"/>
              <a:gd name="f180" fmla="+- 0 0 f172"/>
              <a:gd name="f181" fmla="+- 0 0 f173"/>
              <a:gd name="f182" fmla="+- 0 0 f174"/>
              <a:gd name="f183" fmla="+- f120 f175 0"/>
              <a:gd name="f184" fmla="+- f121 f176 0"/>
              <a:gd name="f185" fmla="*/ f12 1 f177"/>
              <a:gd name="f186" fmla="*/ f30 1 f178"/>
              <a:gd name="f187" fmla="+- 0 0 f179"/>
              <a:gd name="f188" fmla="+- 0 0 f180"/>
              <a:gd name="f189" fmla="+- 0 0 f181"/>
              <a:gd name="f190" fmla="+- 0 0 f182"/>
              <a:gd name="f191" fmla="*/ f142 f185 1"/>
              <a:gd name="f192" fmla="*/ f143 f185 1"/>
              <a:gd name="f193" fmla="*/ f144 f186 1"/>
              <a:gd name="f194" fmla="*/ f145 f186 1"/>
              <a:gd name="f195" fmla="*/ f187 f4 1"/>
              <a:gd name="f196" fmla="*/ f188 f4 1"/>
              <a:gd name="f197" fmla="*/ f189 f4 1"/>
              <a:gd name="f198" fmla="*/ f190 f4 1"/>
              <a:gd name="f199" fmla="+- 10800 0 f191"/>
              <a:gd name="f200" fmla="+- 10800 0 f192"/>
              <a:gd name="f201" fmla="+- 10800 0 f193"/>
              <a:gd name="f202" fmla="+- 10800 0 f194"/>
              <a:gd name="f203" fmla="*/ f195 1 f10"/>
              <a:gd name="f204" fmla="*/ f196 1 f10"/>
              <a:gd name="f205" fmla="*/ f197 1 f10"/>
              <a:gd name="f206" fmla="*/ f198 1 f10"/>
              <a:gd name="f207" fmla="*/ f199 f18 1"/>
              <a:gd name="f208" fmla="*/ f200 f19 1"/>
              <a:gd name="f209" fmla="*/ f201 f18 1"/>
              <a:gd name="f210" fmla="*/ f202 f19 1"/>
              <a:gd name="f211" fmla="+- f203 0 f5"/>
              <a:gd name="f212" fmla="+- f204 0 f5"/>
              <a:gd name="f213" fmla="+- f205 0 f5"/>
              <a:gd name="f214" fmla="+- f206 0 f5"/>
              <a:gd name="f215" fmla="cos 1 f211"/>
              <a:gd name="f216" fmla="sin 1 f211"/>
              <a:gd name="f217" fmla="+- f212 0 f211"/>
              <a:gd name="f218" fmla="cos 1 f213"/>
              <a:gd name="f219" fmla="sin 1 f213"/>
              <a:gd name="f220" fmla="+- f214 0 f213"/>
              <a:gd name="f221" fmla="+- 0 0 f215"/>
              <a:gd name="f222" fmla="+- 0 0 f216"/>
              <a:gd name="f223" fmla="+- f217 0 f3"/>
              <a:gd name="f224" fmla="+- 0 0 f218"/>
              <a:gd name="f225" fmla="+- 0 0 f219"/>
              <a:gd name="f226" fmla="+- f220 f3 0"/>
              <a:gd name="f227" fmla="*/ f50 f221 1"/>
              <a:gd name="f228" fmla="*/ f50 f222 1"/>
              <a:gd name="f229" fmla="?: f217 f223 f217"/>
              <a:gd name="f230" fmla="*/ f35 f224 1"/>
              <a:gd name="f231" fmla="*/ f35 f225 1"/>
              <a:gd name="f232" fmla="?: f220 f220 f226"/>
              <a:gd name="f233" fmla="*/ f227 f227 1"/>
              <a:gd name="f234" fmla="*/ f228 f228 1"/>
              <a:gd name="f235" fmla="*/ f230 f230 1"/>
              <a:gd name="f236" fmla="*/ f231 f231 1"/>
              <a:gd name="f237" fmla="+- f233 f234 0"/>
              <a:gd name="f238" fmla="+- f235 f236 0"/>
              <a:gd name="f239" fmla="sqrt f237"/>
              <a:gd name="f240" fmla="sqrt f238"/>
              <a:gd name="f241" fmla="*/ f54 1 f239"/>
              <a:gd name="f242" fmla="*/ f40 1 f240"/>
              <a:gd name="f243" fmla="*/ f221 f241 1"/>
              <a:gd name="f244" fmla="*/ f222 f241 1"/>
              <a:gd name="f245" fmla="*/ f224 f242 1"/>
              <a:gd name="f246" fmla="*/ f225 f242 1"/>
              <a:gd name="f247" fmla="+- f53 0 f243"/>
              <a:gd name="f248" fmla="+- f53 0 f244"/>
              <a:gd name="f249" fmla="+- f39 0 f245"/>
              <a:gd name="f250" fmla="+- f39 0 f246"/>
            </a:gdLst>
            <a:ahLst>
              <a:ahPolar gdRefAng="f0" minAng="f9" maxAng="f14">
                <a:pos x="f207" y="f208"/>
              </a:ahPolar>
              <a:ahPolar gdRefR="f2" minR="f9" maxR="f13" gdRefAng="f1" minAng="f9" maxAng="f14">
                <a:pos x="f209" y="f210"/>
              </a:ahPolar>
            </a:ahLst>
            <a:cxnLst>
              <a:cxn ang="3cd4">
                <a:pos x="hc" y="t"/>
              </a:cxn>
              <a:cxn ang="0">
                <a:pos x="r" y="vc"/>
              </a:cxn>
              <a:cxn ang="cd4">
                <a:pos x="hc" y="b"/>
              </a:cxn>
              <a:cxn ang="cd2">
                <a:pos x="l" y="vc"/>
              </a:cxn>
            </a:cxnLst>
            <a:rect l="f31" t="f34" r="f32" b="f33"/>
            <a:pathLst>
              <a:path w="21600" h="21600">
                <a:moveTo>
                  <a:pt x="f247" y="f248"/>
                </a:moveTo>
                <a:arcTo wR="f50" hR="f50" stAng="f211" swAng="f229"/>
                <a:lnTo>
                  <a:pt x="f249" y="f250"/>
                </a:lnTo>
                <a:arcTo wR="f35" hR="f35" stAng="f213" swAng="f232"/>
                <a:lnTo>
                  <a:pt x="f119" y="f118"/>
                </a:lnTo>
                <a:lnTo>
                  <a:pt x="f184" y="f183"/>
                </a:lnTo>
                <a:lnTo>
                  <a:pt x="f121" y="f120"/>
                </a:lnTo>
                <a:close/>
              </a:path>
            </a:pathLst>
          </a:custGeom>
          <a:solidFill>
            <a:srgbClr val="DB2A65"/>
          </a:solidFill>
          <a:ln w="0">
            <a:solidFill>
              <a:srgbClr val="DB2A65"/>
            </a:solidFill>
            <a:prstDash val="solid"/>
          </a:ln>
        </p:spPr>
        <p:txBody>
          <a:bodyPr vert="horz" wrap="none" lIns="108847" tIns="54423" rIns="108847" bIns="54423" anchor="ctr" anchorCtr="0" compatLnSpc="0">
            <a:noAutofit/>
          </a:bodyPr>
          <a:lstStyle/>
          <a:p>
            <a:pPr hangingPunct="0"/>
            <a:endParaRPr lang="fr-FR" sz="2177">
              <a:latin typeface="Liberation Sans" pitchFamily="18"/>
              <a:ea typeface="Microsoft YaHei" pitchFamily="2"/>
              <a:cs typeface="Arial" pitchFamily="2"/>
            </a:endParaRPr>
          </a:p>
        </p:txBody>
      </p:sp>
      <p:sp>
        <p:nvSpPr>
          <p:cNvPr id="8" name="Espace réservé du numéro de diapositive 7">
            <a:extLst>
              <a:ext uri="{FF2B5EF4-FFF2-40B4-BE49-F238E27FC236}">
                <a16:creationId xmlns:a16="http://schemas.microsoft.com/office/drawing/2014/main" id="{2C18E881-FB0E-A446-BCE1-7E48A2D22BEC}"/>
              </a:ext>
            </a:extLst>
          </p:cNvPr>
          <p:cNvSpPr>
            <a:spLocks noGrp="1"/>
          </p:cNvSpPr>
          <p:nvPr>
            <p:ph type="sldNum" sz="quarter" idx="12"/>
          </p:nvPr>
        </p:nvSpPr>
        <p:spPr/>
        <p:txBody>
          <a:bodyPr/>
          <a:lstStyle/>
          <a:p>
            <a:fld id="{E56E1623-C219-724A-B8BF-1DA8FE72009C}" type="slidenum">
              <a:rPr lang="fr-FR" smtClean="0"/>
              <a:t>21</a:t>
            </a:fld>
            <a:endParaRPr lang="fr-FR"/>
          </a:p>
        </p:txBody>
      </p:sp>
      <p:pic>
        <p:nvPicPr>
          <p:cNvPr id="10" name="Image 9">
            <a:extLst>
              <a:ext uri="{FF2B5EF4-FFF2-40B4-BE49-F238E27FC236}">
                <a16:creationId xmlns:a16="http://schemas.microsoft.com/office/drawing/2014/main" id="{94982931-7769-834D-86B3-316F7EEB62C2}"/>
              </a:ext>
            </a:extLst>
          </p:cNvPr>
          <p:cNvPicPr>
            <a:picLocks noChangeAspect="1"/>
          </p:cNvPicPr>
          <p:nvPr/>
        </p:nvPicPr>
        <p:blipFill>
          <a:blip r:embed="rId3"/>
          <a:stretch>
            <a:fillRect/>
          </a:stretch>
        </p:blipFill>
        <p:spPr>
          <a:xfrm>
            <a:off x="886269" y="1965010"/>
            <a:ext cx="4737292" cy="3886672"/>
          </a:xfrm>
          <a:prstGeom prst="rect">
            <a:avLst/>
          </a:prstGeom>
        </p:spPr>
      </p:pic>
      <p:pic>
        <p:nvPicPr>
          <p:cNvPr id="12" name="Image 11">
            <a:extLst>
              <a:ext uri="{FF2B5EF4-FFF2-40B4-BE49-F238E27FC236}">
                <a16:creationId xmlns:a16="http://schemas.microsoft.com/office/drawing/2014/main" id="{2F133595-96EC-D449-8DA7-58BFF7E09946}"/>
              </a:ext>
            </a:extLst>
          </p:cNvPr>
          <p:cNvPicPr>
            <a:picLocks noChangeAspect="1"/>
          </p:cNvPicPr>
          <p:nvPr/>
        </p:nvPicPr>
        <p:blipFill>
          <a:blip r:embed="rId4"/>
          <a:stretch>
            <a:fillRect/>
          </a:stretch>
        </p:blipFill>
        <p:spPr>
          <a:xfrm>
            <a:off x="6568442" y="2020832"/>
            <a:ext cx="4488674" cy="3830850"/>
          </a:xfrm>
          <a:prstGeom prst="rect">
            <a:avLst/>
          </a:prstGeom>
        </p:spPr>
      </p:pic>
      <p:sp>
        <p:nvSpPr>
          <p:cNvPr id="13" name="Forme libre 12">
            <a:extLst>
              <a:ext uri="{FF2B5EF4-FFF2-40B4-BE49-F238E27FC236}">
                <a16:creationId xmlns:a16="http://schemas.microsoft.com/office/drawing/2014/main" id="{65B8D14D-B381-ED40-BDFA-5AF6CDE914BC}"/>
              </a:ext>
            </a:extLst>
          </p:cNvPr>
          <p:cNvSpPr/>
          <p:nvPr/>
        </p:nvSpPr>
        <p:spPr>
          <a:xfrm rot="10800000">
            <a:off x="5117390" y="5470012"/>
            <a:ext cx="2108420" cy="948568"/>
          </a:xfrm>
          <a:custGeom>
            <a:avLst>
              <a:gd name="f0" fmla="val 16289070"/>
              <a:gd name="f1" fmla="val 4099575"/>
              <a:gd name="f2" fmla="val 5918"/>
            </a:avLst>
            <a:gdLst>
              <a:gd name="f3" fmla="val 21600000"/>
              <a:gd name="f4" fmla="val 10800000"/>
              <a:gd name="f5" fmla="val 5400000"/>
              <a:gd name="f6" fmla="val 180"/>
              <a:gd name="f7" fmla="val w"/>
              <a:gd name="f8" fmla="val h"/>
              <a:gd name="f9" fmla="val 0"/>
              <a:gd name="f10" fmla="*/ 5419351 1 1725033"/>
              <a:gd name="f11" fmla="sqrt 2"/>
              <a:gd name="f12" fmla="*/ 10800 10800 1"/>
              <a:gd name="f13" fmla="val 10800"/>
              <a:gd name="f14" fmla="val 21599999"/>
              <a:gd name="f15" fmla="min 0 21600"/>
              <a:gd name="f16" fmla="max 0 21600"/>
              <a:gd name="f17" fmla="*/ f10 1 2"/>
              <a:gd name="f18" fmla="*/ f7 1 21600"/>
              <a:gd name="f19" fmla="*/ f8 1 21600"/>
              <a:gd name="f20" fmla="*/ f10 1 180"/>
              <a:gd name="f21" fmla="*/ f11 1 2"/>
              <a:gd name="f22" fmla="pin 0 f0 21599999"/>
              <a:gd name="f23" fmla="pin 0 f2 10800"/>
              <a:gd name="f24" fmla="pin 0 f1 21599999"/>
              <a:gd name="f25" fmla="+- f16 0 f15"/>
              <a:gd name="f26" fmla="+- 10800 f23 0"/>
              <a:gd name="f27" fmla="+- f23 0 2700"/>
              <a:gd name="f28" fmla="+- 0 0 f22"/>
              <a:gd name="f29" fmla="+- 0 0 f24"/>
              <a:gd name="f30" fmla="*/ f23 f23 1"/>
              <a:gd name="f31" fmla="*/ 0 f18 1"/>
              <a:gd name="f32" fmla="*/ 21600 f18 1"/>
              <a:gd name="f33" fmla="*/ 21600 f19 1"/>
              <a:gd name="f34" fmla="*/ 0 f19 1"/>
              <a:gd name="f35" fmla="*/ f25 1 2"/>
              <a:gd name="f36" fmla="+- 21600 0 f26"/>
              <a:gd name="f37" fmla="+- f28 f5 0"/>
              <a:gd name="f38" fmla="+- f29 f5 0"/>
              <a:gd name="f39" fmla="+- f15 f35 0"/>
              <a:gd name="f40" fmla="*/ f35 f35 1"/>
              <a:gd name="f41" fmla="*/ f37 f6 1"/>
              <a:gd name="f42" fmla="*/ f38 f6 1"/>
              <a:gd name="f43" fmla="min f26 f36"/>
              <a:gd name="f44" fmla="max f26 f36"/>
              <a:gd name="f45" fmla="*/ f41 1 f4"/>
              <a:gd name="f46" fmla="*/ f42 1 f4"/>
              <a:gd name="f47" fmla="+- f44 0 f43"/>
              <a:gd name="f48" fmla="+- 0 0 f45"/>
              <a:gd name="f49" fmla="+- 0 0 f46"/>
              <a:gd name="f50" fmla="*/ f47 1 2"/>
              <a:gd name="f51" fmla="val f48"/>
              <a:gd name="f52" fmla="val f49"/>
              <a:gd name="f53" fmla="+- f43 f50 0"/>
              <a:gd name="f54" fmla="*/ f50 f50 1"/>
              <a:gd name="f55" fmla="*/ f51 f20 1"/>
              <a:gd name="f56" fmla="*/ f52 f20 1"/>
              <a:gd name="f57" fmla="+- f52 45 0"/>
              <a:gd name="f58" fmla="*/ f51 f10 1"/>
              <a:gd name="f59" fmla="*/ f52 f10 1"/>
              <a:gd name="f60" fmla="+- 0 0 f55"/>
              <a:gd name="f61" fmla="+- 0 0 f56"/>
              <a:gd name="f62" fmla="*/ f57 f10 1"/>
              <a:gd name="f63" fmla="*/ f58 1 f6"/>
              <a:gd name="f64" fmla="*/ f59 1 f6"/>
              <a:gd name="f65" fmla="*/ f60 f4 1"/>
              <a:gd name="f66" fmla="*/ f61 f4 1"/>
              <a:gd name="f67" fmla="*/ f62 1 180"/>
              <a:gd name="f68" fmla="+- 0 0 f63"/>
              <a:gd name="f69" fmla="+- 0 0 f64"/>
              <a:gd name="f70" fmla="*/ f65 1 f10"/>
              <a:gd name="f71" fmla="*/ f66 1 f10"/>
              <a:gd name="f72" fmla="+- 0 0 f67"/>
              <a:gd name="f73" fmla="+- f68 f10 0"/>
              <a:gd name="f74" fmla="+- f69 f10 0"/>
              <a:gd name="f75" fmla="+- f70 0 f5"/>
              <a:gd name="f76" fmla="+- f71 0 f5"/>
              <a:gd name="f77" fmla="*/ f72 f4 1"/>
              <a:gd name="f78" fmla="+- f73 f17 0"/>
              <a:gd name="f79" fmla="+- f74 f17 0"/>
              <a:gd name="f80" fmla="cos 1 f75"/>
              <a:gd name="f81" fmla="sin 1 f75"/>
              <a:gd name="f82" fmla="cos 1 f76"/>
              <a:gd name="f83" fmla="sin 1 f76"/>
              <a:gd name="f84" fmla="*/ f77 1 f10"/>
              <a:gd name="f85" fmla="+- 0 0 f78"/>
              <a:gd name="f86" fmla="+- 0 0 f79"/>
              <a:gd name="f87" fmla="+- 0 0 f80"/>
              <a:gd name="f88" fmla="+- 0 0 f81"/>
              <a:gd name="f89" fmla="+- 0 0 f82"/>
              <a:gd name="f90" fmla="+- 0 0 f83"/>
              <a:gd name="f91" fmla="+- f84 0 f5"/>
              <a:gd name="f92" fmla="*/ f85 f4 1"/>
              <a:gd name="f93" fmla="*/ f86 f4 1"/>
              <a:gd name="f94" fmla="*/ 10800 f87 1"/>
              <a:gd name="f95" fmla="*/ 10800 f88 1"/>
              <a:gd name="f96" fmla="*/ 10800 f89 1"/>
              <a:gd name="f97" fmla="*/ 10800 f90 1"/>
              <a:gd name="f98" fmla="*/ f26 f87 1"/>
              <a:gd name="f99" fmla="*/ f26 f88 1"/>
              <a:gd name="f100" fmla="*/ f26 f89 1"/>
              <a:gd name="f101" fmla="*/ f26 f90 1"/>
              <a:gd name="f102" fmla="*/ 13500 f89 1"/>
              <a:gd name="f103" fmla="*/ 13500 f90 1"/>
              <a:gd name="f104" fmla="*/ f27 f89 1"/>
              <a:gd name="f105" fmla="*/ f27 f90 1"/>
              <a:gd name="f106" fmla="cos 1 f91"/>
              <a:gd name="f107" fmla="sin 1 f91"/>
              <a:gd name="f108" fmla="*/ f92 1 f10"/>
              <a:gd name="f109" fmla="*/ f93 1 f10"/>
              <a:gd name="f110" fmla="+- f94 10800 0"/>
              <a:gd name="f111" fmla="+- f95 10800 0"/>
              <a:gd name="f112" fmla="+- f96 10800 0"/>
              <a:gd name="f113" fmla="+- f97 10800 0"/>
              <a:gd name="f114" fmla="+- f98 10800 0"/>
              <a:gd name="f115" fmla="+- f99 10800 0"/>
              <a:gd name="f116" fmla="+- f100 10800 0"/>
              <a:gd name="f117" fmla="+- f101 10800 0"/>
              <a:gd name="f118" fmla="+- f102 10800 0"/>
              <a:gd name="f119" fmla="+- f103 10800 0"/>
              <a:gd name="f120" fmla="+- f104 10800 0"/>
              <a:gd name="f121" fmla="+- f105 10800 0"/>
              <a:gd name="f122" fmla="+- 0 0 f106"/>
              <a:gd name="f123" fmla="+- 0 0 f107"/>
              <a:gd name="f124" fmla="+- f108 0 f5"/>
              <a:gd name="f125" fmla="+- f109 0 f5"/>
              <a:gd name="f126" fmla="+- f121 0 f119"/>
              <a:gd name="f127" fmla="+- f120 0 f118"/>
              <a:gd name="f128" fmla="cos 1 f124"/>
              <a:gd name="f129" fmla="sin 1 f124"/>
              <a:gd name="f130" fmla="cos 1 f125"/>
              <a:gd name="f131" fmla="sin 1 f125"/>
              <a:gd name="f132" fmla="+- f117 0 f53"/>
              <a:gd name="f133" fmla="+- f116 0 f53"/>
              <a:gd name="f134" fmla="+- f115 0 f53"/>
              <a:gd name="f135" fmla="+- f114 0 f53"/>
              <a:gd name="f136" fmla="+- f111 0 f39"/>
              <a:gd name="f137" fmla="+- f110 0 f39"/>
              <a:gd name="f138" fmla="+- f113 0 f39"/>
              <a:gd name="f139" fmla="+- f112 0 f39"/>
              <a:gd name="f140" fmla="*/ f126 f126 1"/>
              <a:gd name="f141" fmla="*/ f127 f127 1"/>
              <a:gd name="f142" fmla="+- 0 0 f128"/>
              <a:gd name="f143" fmla="+- 0 0 f129"/>
              <a:gd name="f144" fmla="+- 0 0 f130"/>
              <a:gd name="f145" fmla="+- 0 0 f131"/>
              <a:gd name="f146" fmla="at2 f132 f133"/>
              <a:gd name="f147" fmla="at2 f134 f135"/>
              <a:gd name="f148" fmla="at2 f136 f137"/>
              <a:gd name="f149" fmla="at2 f138 f139"/>
              <a:gd name="f150" fmla="+- f140 f141 0"/>
              <a:gd name="f151" fmla="*/ 10800 f142 1"/>
              <a:gd name="f152" fmla="*/ 10800 f143 1"/>
              <a:gd name="f153" fmla="*/ f23 f144 1"/>
              <a:gd name="f154" fmla="*/ f23 f145 1"/>
              <a:gd name="f155" fmla="+- f146 f5 0"/>
              <a:gd name="f156" fmla="+- f147 f5 0"/>
              <a:gd name="f157" fmla="+- f148 f5 0"/>
              <a:gd name="f158" fmla="+- f149 f5 0"/>
              <a:gd name="f159" fmla="sqrt f150"/>
              <a:gd name="f160" fmla="*/ f151 f151 1"/>
              <a:gd name="f161" fmla="*/ f152 f152 1"/>
              <a:gd name="f162" fmla="*/ f153 f153 1"/>
              <a:gd name="f163" fmla="*/ f154 f154 1"/>
              <a:gd name="f164" fmla="*/ f155 f10 1"/>
              <a:gd name="f165" fmla="*/ f156 f10 1"/>
              <a:gd name="f166" fmla="*/ f157 f10 1"/>
              <a:gd name="f167" fmla="*/ f158 f10 1"/>
              <a:gd name="f168" fmla="*/ f21 f159 1"/>
              <a:gd name="f169" fmla="+- f160 f161 0"/>
              <a:gd name="f170" fmla="+- f162 f163 0"/>
              <a:gd name="f171" fmla="*/ f164 1 f4"/>
              <a:gd name="f172" fmla="*/ f165 1 f4"/>
              <a:gd name="f173" fmla="*/ f166 1 f4"/>
              <a:gd name="f174" fmla="*/ f167 1 f4"/>
              <a:gd name="f175" fmla="*/ f168 f122 1"/>
              <a:gd name="f176" fmla="*/ f168 f123 1"/>
              <a:gd name="f177" fmla="sqrt f169"/>
              <a:gd name="f178" fmla="sqrt f170"/>
              <a:gd name="f179" fmla="+- 0 0 f171"/>
              <a:gd name="f180" fmla="+- 0 0 f172"/>
              <a:gd name="f181" fmla="+- 0 0 f173"/>
              <a:gd name="f182" fmla="+- 0 0 f174"/>
              <a:gd name="f183" fmla="+- f120 f175 0"/>
              <a:gd name="f184" fmla="+- f121 f176 0"/>
              <a:gd name="f185" fmla="*/ f12 1 f177"/>
              <a:gd name="f186" fmla="*/ f30 1 f178"/>
              <a:gd name="f187" fmla="+- 0 0 f179"/>
              <a:gd name="f188" fmla="+- 0 0 f180"/>
              <a:gd name="f189" fmla="+- 0 0 f181"/>
              <a:gd name="f190" fmla="+- 0 0 f182"/>
              <a:gd name="f191" fmla="*/ f142 f185 1"/>
              <a:gd name="f192" fmla="*/ f143 f185 1"/>
              <a:gd name="f193" fmla="*/ f144 f186 1"/>
              <a:gd name="f194" fmla="*/ f145 f186 1"/>
              <a:gd name="f195" fmla="*/ f187 f4 1"/>
              <a:gd name="f196" fmla="*/ f188 f4 1"/>
              <a:gd name="f197" fmla="*/ f189 f4 1"/>
              <a:gd name="f198" fmla="*/ f190 f4 1"/>
              <a:gd name="f199" fmla="+- 10800 0 f191"/>
              <a:gd name="f200" fmla="+- 10800 0 f192"/>
              <a:gd name="f201" fmla="+- 10800 0 f193"/>
              <a:gd name="f202" fmla="+- 10800 0 f194"/>
              <a:gd name="f203" fmla="*/ f195 1 f10"/>
              <a:gd name="f204" fmla="*/ f196 1 f10"/>
              <a:gd name="f205" fmla="*/ f197 1 f10"/>
              <a:gd name="f206" fmla="*/ f198 1 f10"/>
              <a:gd name="f207" fmla="*/ f199 f18 1"/>
              <a:gd name="f208" fmla="*/ f200 f19 1"/>
              <a:gd name="f209" fmla="*/ f201 f18 1"/>
              <a:gd name="f210" fmla="*/ f202 f19 1"/>
              <a:gd name="f211" fmla="+- f203 0 f5"/>
              <a:gd name="f212" fmla="+- f204 0 f5"/>
              <a:gd name="f213" fmla="+- f205 0 f5"/>
              <a:gd name="f214" fmla="+- f206 0 f5"/>
              <a:gd name="f215" fmla="cos 1 f211"/>
              <a:gd name="f216" fmla="sin 1 f211"/>
              <a:gd name="f217" fmla="+- f212 0 f211"/>
              <a:gd name="f218" fmla="cos 1 f213"/>
              <a:gd name="f219" fmla="sin 1 f213"/>
              <a:gd name="f220" fmla="+- f214 0 f213"/>
              <a:gd name="f221" fmla="+- 0 0 f215"/>
              <a:gd name="f222" fmla="+- 0 0 f216"/>
              <a:gd name="f223" fmla="+- f217 0 f3"/>
              <a:gd name="f224" fmla="+- 0 0 f218"/>
              <a:gd name="f225" fmla="+- 0 0 f219"/>
              <a:gd name="f226" fmla="+- f220 f3 0"/>
              <a:gd name="f227" fmla="*/ f50 f221 1"/>
              <a:gd name="f228" fmla="*/ f50 f222 1"/>
              <a:gd name="f229" fmla="?: f217 f223 f217"/>
              <a:gd name="f230" fmla="*/ f35 f224 1"/>
              <a:gd name="f231" fmla="*/ f35 f225 1"/>
              <a:gd name="f232" fmla="?: f220 f220 f226"/>
              <a:gd name="f233" fmla="*/ f227 f227 1"/>
              <a:gd name="f234" fmla="*/ f228 f228 1"/>
              <a:gd name="f235" fmla="*/ f230 f230 1"/>
              <a:gd name="f236" fmla="*/ f231 f231 1"/>
              <a:gd name="f237" fmla="+- f233 f234 0"/>
              <a:gd name="f238" fmla="+- f235 f236 0"/>
              <a:gd name="f239" fmla="sqrt f237"/>
              <a:gd name="f240" fmla="sqrt f238"/>
              <a:gd name="f241" fmla="*/ f54 1 f239"/>
              <a:gd name="f242" fmla="*/ f40 1 f240"/>
              <a:gd name="f243" fmla="*/ f221 f241 1"/>
              <a:gd name="f244" fmla="*/ f222 f241 1"/>
              <a:gd name="f245" fmla="*/ f224 f242 1"/>
              <a:gd name="f246" fmla="*/ f225 f242 1"/>
              <a:gd name="f247" fmla="+- f53 0 f243"/>
              <a:gd name="f248" fmla="+- f53 0 f244"/>
              <a:gd name="f249" fmla="+- f39 0 f245"/>
              <a:gd name="f250" fmla="+- f39 0 f246"/>
            </a:gdLst>
            <a:ahLst>
              <a:ahPolar gdRefAng="f0" minAng="f9" maxAng="f14">
                <a:pos x="f207" y="f208"/>
              </a:ahPolar>
              <a:ahPolar gdRefR="f2" minR="f9" maxR="f13" gdRefAng="f1" minAng="f9" maxAng="f14">
                <a:pos x="f209" y="f210"/>
              </a:ahPolar>
            </a:ahLst>
            <a:cxnLst>
              <a:cxn ang="3cd4">
                <a:pos x="hc" y="t"/>
              </a:cxn>
              <a:cxn ang="0">
                <a:pos x="r" y="vc"/>
              </a:cxn>
              <a:cxn ang="cd4">
                <a:pos x="hc" y="b"/>
              </a:cxn>
              <a:cxn ang="cd2">
                <a:pos x="l" y="vc"/>
              </a:cxn>
            </a:cxnLst>
            <a:rect l="f31" t="f34" r="f32" b="f33"/>
            <a:pathLst>
              <a:path w="21600" h="21600">
                <a:moveTo>
                  <a:pt x="f247" y="f248"/>
                </a:moveTo>
                <a:arcTo wR="f50" hR="f50" stAng="f211" swAng="f229"/>
                <a:lnTo>
                  <a:pt x="f249" y="f250"/>
                </a:lnTo>
                <a:arcTo wR="f35" hR="f35" stAng="f213" swAng="f232"/>
                <a:lnTo>
                  <a:pt x="f119" y="f118"/>
                </a:lnTo>
                <a:lnTo>
                  <a:pt x="f184" y="f183"/>
                </a:lnTo>
                <a:lnTo>
                  <a:pt x="f121" y="f120"/>
                </a:lnTo>
                <a:close/>
              </a:path>
            </a:pathLst>
          </a:custGeom>
          <a:solidFill>
            <a:srgbClr val="DB2A65"/>
          </a:solidFill>
          <a:ln w="0">
            <a:solidFill>
              <a:srgbClr val="DB2A65"/>
            </a:solidFill>
            <a:prstDash val="solid"/>
          </a:ln>
        </p:spPr>
        <p:txBody>
          <a:bodyPr vert="horz" wrap="none" lIns="108847" tIns="54423" rIns="108847" bIns="54423" anchor="ctr" anchorCtr="0" compatLnSpc="0">
            <a:noAutofit/>
          </a:bodyPr>
          <a:lstStyle/>
          <a:p>
            <a:pPr hangingPunct="0"/>
            <a:endParaRPr lang="fr-FR" sz="2177" dirty="0">
              <a:latin typeface="Liberation Sans" pitchFamily="18"/>
              <a:ea typeface="Microsoft YaHei" pitchFamily="2"/>
              <a:cs typeface="Arial" pitchFamily="2"/>
            </a:endParaRPr>
          </a:p>
        </p:txBody>
      </p:sp>
      <p:sp>
        <p:nvSpPr>
          <p:cNvPr id="14" name="Ellipse 13">
            <a:extLst>
              <a:ext uri="{FF2B5EF4-FFF2-40B4-BE49-F238E27FC236}">
                <a16:creationId xmlns:a16="http://schemas.microsoft.com/office/drawing/2014/main" id="{AD3752DA-F567-7449-98EC-67B32B2F4C9A}"/>
              </a:ext>
            </a:extLst>
          </p:cNvPr>
          <p:cNvSpPr/>
          <p:nvPr/>
        </p:nvSpPr>
        <p:spPr>
          <a:xfrm>
            <a:off x="3251365" y="5377398"/>
            <a:ext cx="1611381" cy="474284"/>
          </a:xfrm>
          <a:prstGeom prst="ellipse">
            <a:avLst/>
          </a:prstGeom>
          <a:noFill/>
          <a:ln w="28575">
            <a:solidFill>
              <a:srgbClr val="DB2A6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5" name="Ellipse 14">
            <a:extLst>
              <a:ext uri="{FF2B5EF4-FFF2-40B4-BE49-F238E27FC236}">
                <a16:creationId xmlns:a16="http://schemas.microsoft.com/office/drawing/2014/main" id="{593179D5-9D59-9745-B2D2-7BA2F831EBD2}"/>
              </a:ext>
            </a:extLst>
          </p:cNvPr>
          <p:cNvSpPr/>
          <p:nvPr/>
        </p:nvSpPr>
        <p:spPr>
          <a:xfrm>
            <a:off x="8812779" y="5423705"/>
            <a:ext cx="1611381" cy="474284"/>
          </a:xfrm>
          <a:prstGeom prst="ellipse">
            <a:avLst/>
          </a:prstGeom>
          <a:noFill/>
          <a:ln w="28575">
            <a:solidFill>
              <a:srgbClr val="DB2A65"/>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077061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823C93-CA7F-402E-8F6E-4E1A93735C8B}"/>
              </a:ext>
            </a:extLst>
          </p:cNvPr>
          <p:cNvSpPr>
            <a:spLocks noGrp="1"/>
          </p:cNvSpPr>
          <p:nvPr>
            <p:ph type="title"/>
          </p:nvPr>
        </p:nvSpPr>
        <p:spPr/>
        <p:txBody>
          <a:bodyPr/>
          <a:lstStyle/>
          <a:p>
            <a:pPr algn="ctr"/>
            <a:r>
              <a:rPr lang="fr-FR" b="1" dirty="0"/>
              <a:t>Partie : Signalisation </a:t>
            </a:r>
          </a:p>
        </p:txBody>
      </p:sp>
      <p:sp>
        <p:nvSpPr>
          <p:cNvPr id="6" name="Rectangle 5">
            <a:extLst>
              <a:ext uri="{FF2B5EF4-FFF2-40B4-BE49-F238E27FC236}">
                <a16:creationId xmlns:a16="http://schemas.microsoft.com/office/drawing/2014/main" id="{3F16547E-4366-462B-9F69-5A9412B29900}"/>
              </a:ext>
            </a:extLst>
          </p:cNvPr>
          <p:cNvSpPr/>
          <p:nvPr/>
        </p:nvSpPr>
        <p:spPr>
          <a:xfrm>
            <a:off x="961747" y="2203426"/>
            <a:ext cx="3952875" cy="3497802"/>
          </a:xfrm>
          <a:prstGeom prst="rect">
            <a:avLst/>
          </a:prstGeom>
          <a:noFill/>
          <a:ln w="38100">
            <a:solidFill>
              <a:srgbClr val="DB2A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highlight>
                <a:srgbClr val="DB2A65"/>
              </a:highlight>
            </a:endParaRPr>
          </a:p>
        </p:txBody>
      </p:sp>
      <p:sp>
        <p:nvSpPr>
          <p:cNvPr id="7" name="ZoneTexte 6">
            <a:extLst>
              <a:ext uri="{FF2B5EF4-FFF2-40B4-BE49-F238E27FC236}">
                <a16:creationId xmlns:a16="http://schemas.microsoft.com/office/drawing/2014/main" id="{821C9951-6F13-452D-BFC4-5A765B0E85BF}"/>
              </a:ext>
            </a:extLst>
          </p:cNvPr>
          <p:cNvSpPr txBox="1"/>
          <p:nvPr/>
        </p:nvSpPr>
        <p:spPr>
          <a:xfrm>
            <a:off x="1650011" y="5314141"/>
            <a:ext cx="2576346" cy="369332"/>
          </a:xfrm>
          <a:prstGeom prst="rect">
            <a:avLst/>
          </a:prstGeom>
          <a:noFill/>
        </p:spPr>
        <p:txBody>
          <a:bodyPr wrap="none" rtlCol="0">
            <a:spAutoFit/>
          </a:bodyPr>
          <a:lstStyle/>
          <a:p>
            <a:r>
              <a:rPr lang="fr-FR" b="1" u="sng" dirty="0">
                <a:solidFill>
                  <a:srgbClr val="00B0F0"/>
                </a:solidFill>
              </a:rPr>
              <a:t>Haut parleur BF 32 4ohm</a:t>
            </a:r>
          </a:p>
        </p:txBody>
      </p:sp>
      <p:pic>
        <p:nvPicPr>
          <p:cNvPr id="1028" name="Picture 4" descr="BF 32 - 4 OHM Visaton GmbH &amp;amp; Co. KG | Audio Products | DigiKey">
            <a:extLst>
              <a:ext uri="{FF2B5EF4-FFF2-40B4-BE49-F238E27FC236}">
                <a16:creationId xmlns:a16="http://schemas.microsoft.com/office/drawing/2014/main" id="{D81918B5-B9B1-4B89-8FA1-B535E90C87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775" y="2348998"/>
            <a:ext cx="3514817" cy="2965143"/>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85186DF5-0CD5-4ADC-BBF4-F3D55FA649D5}"/>
              </a:ext>
            </a:extLst>
          </p:cNvPr>
          <p:cNvSpPr txBox="1"/>
          <p:nvPr/>
        </p:nvSpPr>
        <p:spPr>
          <a:xfrm>
            <a:off x="5682294" y="1834094"/>
            <a:ext cx="5098896" cy="369332"/>
          </a:xfrm>
          <a:prstGeom prst="rect">
            <a:avLst/>
          </a:prstGeom>
          <a:noFill/>
        </p:spPr>
        <p:txBody>
          <a:bodyPr wrap="none" rtlCol="0">
            <a:spAutoFit/>
          </a:bodyPr>
          <a:lstStyle/>
          <a:p>
            <a:r>
              <a:rPr lang="fr-FR" dirty="0"/>
              <a:t>La signalisation sonore s’est faite via un haut-parleur</a:t>
            </a:r>
          </a:p>
        </p:txBody>
      </p:sp>
      <p:pic>
        <p:nvPicPr>
          <p:cNvPr id="12" name="Image 11">
            <a:extLst>
              <a:ext uri="{FF2B5EF4-FFF2-40B4-BE49-F238E27FC236}">
                <a16:creationId xmlns:a16="http://schemas.microsoft.com/office/drawing/2014/main" id="{E3E2DDD5-BB8B-4EE6-8E01-29B1DC37A73E}"/>
              </a:ext>
            </a:extLst>
          </p:cNvPr>
          <p:cNvPicPr>
            <a:picLocks noChangeAspect="1"/>
          </p:cNvPicPr>
          <p:nvPr/>
        </p:nvPicPr>
        <p:blipFill>
          <a:blip r:embed="rId3"/>
          <a:stretch>
            <a:fillRect/>
          </a:stretch>
        </p:blipFill>
        <p:spPr>
          <a:xfrm>
            <a:off x="5417057" y="2361652"/>
            <a:ext cx="5594168" cy="3339576"/>
          </a:xfrm>
          <a:prstGeom prst="rect">
            <a:avLst/>
          </a:prstGeom>
        </p:spPr>
      </p:pic>
      <p:sp>
        <p:nvSpPr>
          <p:cNvPr id="3" name="Espace réservé du numéro de diapositive 2">
            <a:extLst>
              <a:ext uri="{FF2B5EF4-FFF2-40B4-BE49-F238E27FC236}">
                <a16:creationId xmlns:a16="http://schemas.microsoft.com/office/drawing/2014/main" id="{30174243-46B9-144D-995C-31B0E982C4EB}"/>
              </a:ext>
            </a:extLst>
          </p:cNvPr>
          <p:cNvSpPr>
            <a:spLocks noGrp="1"/>
          </p:cNvSpPr>
          <p:nvPr>
            <p:ph type="sldNum" sz="quarter" idx="12"/>
          </p:nvPr>
        </p:nvSpPr>
        <p:spPr/>
        <p:txBody>
          <a:bodyPr/>
          <a:lstStyle/>
          <a:p>
            <a:fld id="{E56E1623-C219-724A-B8BF-1DA8FE72009C}" type="slidenum">
              <a:rPr lang="fr-FR" smtClean="0"/>
              <a:t>22</a:t>
            </a:fld>
            <a:endParaRPr lang="fr-FR"/>
          </a:p>
        </p:txBody>
      </p:sp>
    </p:spTree>
    <p:extLst>
      <p:ext uri="{BB962C8B-B14F-4D97-AF65-F5344CB8AC3E}">
        <p14:creationId xmlns:p14="http://schemas.microsoft.com/office/powerpoint/2010/main" val="3083820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29EFA7-708D-45AF-8C9A-2F9CB948A894}"/>
              </a:ext>
            </a:extLst>
          </p:cNvPr>
          <p:cNvSpPr>
            <a:spLocks noGrp="1"/>
          </p:cNvSpPr>
          <p:nvPr>
            <p:ph type="title"/>
          </p:nvPr>
        </p:nvSpPr>
        <p:spPr/>
        <p:txBody>
          <a:bodyPr>
            <a:normAutofit/>
          </a:bodyPr>
          <a:lstStyle/>
          <a:p>
            <a:pPr algn="ctr"/>
            <a:r>
              <a:rPr lang="fr-FR" b="1" dirty="0"/>
              <a:t>Schéma analogique du Haut parleur </a:t>
            </a:r>
          </a:p>
        </p:txBody>
      </p:sp>
      <p:sp>
        <p:nvSpPr>
          <p:cNvPr id="4" name="Espace réservé du contenu 3">
            <a:extLst>
              <a:ext uri="{FF2B5EF4-FFF2-40B4-BE49-F238E27FC236}">
                <a16:creationId xmlns:a16="http://schemas.microsoft.com/office/drawing/2014/main" id="{CC795EA7-101E-4B06-967D-4EBB02723C99}"/>
              </a:ext>
            </a:extLst>
          </p:cNvPr>
          <p:cNvSpPr>
            <a:spLocks noGrp="1"/>
          </p:cNvSpPr>
          <p:nvPr>
            <p:ph idx="1"/>
          </p:nvPr>
        </p:nvSpPr>
        <p:spPr>
          <a:xfrm>
            <a:off x="838200" y="1905000"/>
            <a:ext cx="10515600" cy="4271963"/>
          </a:xfrm>
        </p:spPr>
        <p:txBody>
          <a:bodyPr/>
          <a:lstStyle/>
          <a:p>
            <a:r>
              <a:rPr lang="fr-FR" dirty="0"/>
              <a:t>Filtre passe Bas </a:t>
            </a:r>
          </a:p>
          <a:p>
            <a:r>
              <a:rPr lang="fr-FR" dirty="0"/>
              <a:t>Amplificateur de tension </a:t>
            </a:r>
          </a:p>
          <a:p>
            <a:r>
              <a:rPr lang="fr-FR" dirty="0"/>
              <a:t>Amplificateur de puissance classe B (« </a:t>
            </a:r>
            <a:r>
              <a:rPr lang="fr-FR" dirty="0" err="1"/>
              <a:t>Puch-Pull</a:t>
            </a:r>
            <a:r>
              <a:rPr lang="fr-FR" dirty="0"/>
              <a:t> »)</a:t>
            </a:r>
          </a:p>
        </p:txBody>
      </p:sp>
      <p:pic>
        <p:nvPicPr>
          <p:cNvPr id="6" name="Image 5">
            <a:extLst>
              <a:ext uri="{FF2B5EF4-FFF2-40B4-BE49-F238E27FC236}">
                <a16:creationId xmlns:a16="http://schemas.microsoft.com/office/drawing/2014/main" id="{D50B7D38-7BE2-47C6-8A6F-B91C6911B18B}"/>
              </a:ext>
            </a:extLst>
          </p:cNvPr>
          <p:cNvPicPr>
            <a:picLocks noChangeAspect="1"/>
          </p:cNvPicPr>
          <p:nvPr/>
        </p:nvPicPr>
        <p:blipFill>
          <a:blip r:embed="rId2"/>
          <a:stretch>
            <a:fillRect/>
          </a:stretch>
        </p:blipFill>
        <p:spPr>
          <a:xfrm>
            <a:off x="838201" y="2894121"/>
            <a:ext cx="10007600" cy="3492472"/>
          </a:xfrm>
          <a:prstGeom prst="rect">
            <a:avLst/>
          </a:prstGeom>
        </p:spPr>
      </p:pic>
      <p:sp>
        <p:nvSpPr>
          <p:cNvPr id="3" name="Espace réservé du numéro de diapositive 2">
            <a:extLst>
              <a:ext uri="{FF2B5EF4-FFF2-40B4-BE49-F238E27FC236}">
                <a16:creationId xmlns:a16="http://schemas.microsoft.com/office/drawing/2014/main" id="{B4376ACB-880A-E246-9F1F-C324C3ED43DB}"/>
              </a:ext>
            </a:extLst>
          </p:cNvPr>
          <p:cNvSpPr>
            <a:spLocks noGrp="1"/>
          </p:cNvSpPr>
          <p:nvPr>
            <p:ph type="sldNum" sz="quarter" idx="12"/>
          </p:nvPr>
        </p:nvSpPr>
        <p:spPr/>
        <p:txBody>
          <a:bodyPr/>
          <a:lstStyle/>
          <a:p>
            <a:fld id="{E56E1623-C219-724A-B8BF-1DA8FE72009C}" type="slidenum">
              <a:rPr lang="fr-FR" smtClean="0"/>
              <a:t>23</a:t>
            </a:fld>
            <a:endParaRPr lang="fr-FR"/>
          </a:p>
        </p:txBody>
      </p:sp>
    </p:spTree>
    <p:extLst>
      <p:ext uri="{BB962C8B-B14F-4D97-AF65-F5344CB8AC3E}">
        <p14:creationId xmlns:p14="http://schemas.microsoft.com/office/powerpoint/2010/main" val="3225903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29DD5B-76B2-421A-AD4A-16E451E40042}"/>
              </a:ext>
            </a:extLst>
          </p:cNvPr>
          <p:cNvSpPr>
            <a:spLocks noGrp="1"/>
          </p:cNvSpPr>
          <p:nvPr>
            <p:ph type="title"/>
          </p:nvPr>
        </p:nvSpPr>
        <p:spPr>
          <a:xfrm>
            <a:off x="838200" y="575330"/>
            <a:ext cx="10515600" cy="851116"/>
          </a:xfrm>
        </p:spPr>
        <p:txBody>
          <a:bodyPr/>
          <a:lstStyle/>
          <a:p>
            <a:pPr algn="ctr"/>
            <a:r>
              <a:rPr lang="fr-FR" sz="4400" b="1" dirty="0"/>
              <a:t>Étude du haut parleur  </a:t>
            </a:r>
            <a:endParaRPr lang="fr-FR" dirty="0"/>
          </a:p>
        </p:txBody>
      </p:sp>
      <mc:AlternateContent xmlns:mc="http://schemas.openxmlformats.org/markup-compatibility/2006" xmlns:a14="http://schemas.microsoft.com/office/drawing/2010/main">
        <mc:Choice Requires="a14">
          <p:sp>
            <p:nvSpPr>
              <p:cNvPr id="7" name="Espace réservé du contenu 6">
                <a:extLst>
                  <a:ext uri="{FF2B5EF4-FFF2-40B4-BE49-F238E27FC236}">
                    <a16:creationId xmlns:a16="http://schemas.microsoft.com/office/drawing/2014/main" id="{66C498EA-FA7E-498B-BAE0-00496E18D152}"/>
                  </a:ext>
                </a:extLst>
              </p:cNvPr>
              <p:cNvSpPr>
                <a:spLocks noGrp="1"/>
              </p:cNvSpPr>
              <p:nvPr>
                <p:ph idx="1"/>
              </p:nvPr>
            </p:nvSpPr>
            <p:spPr>
              <a:xfrm>
                <a:off x="838200" y="2209300"/>
                <a:ext cx="10515600" cy="4960721"/>
              </a:xfrm>
            </p:spPr>
            <p:txBody>
              <a:bodyPr/>
              <a:lstStyle/>
              <a:p>
                <a:pPr marL="0" indent="0">
                  <a:buNone/>
                </a:pPr>
                <a:r>
                  <a:rPr lang="fr-FR" dirty="0"/>
                  <a:t>tension nominale du HP</a:t>
                </a:r>
              </a:p>
              <a:p>
                <a:r>
                  <a:rPr lang="fr-FR" dirty="0"/>
                  <a:t>On a     </a:t>
                </a:r>
                <a14:m>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𝑃</m:t>
                        </m:r>
                      </m:e>
                      <m:sub>
                        <m:r>
                          <a:rPr lang="fr-FR" b="0" i="1" smtClean="0">
                            <a:latin typeface="Cambria Math" panose="02040503050406030204" pitchFamily="18" charset="0"/>
                          </a:rPr>
                          <m:t>𝐻𝑃</m:t>
                        </m:r>
                      </m:sub>
                    </m:sSub>
                    <m:r>
                      <a:rPr lang="fr-FR" b="0" i="1" smtClean="0">
                        <a:latin typeface="Cambria Math" panose="02040503050406030204" pitchFamily="18" charset="0"/>
                      </a:rPr>
                      <m:t>= </m:t>
                    </m:r>
                    <m:f>
                      <m:fPr>
                        <m:ctrlPr>
                          <a:rPr lang="fr-FR" i="1">
                            <a:latin typeface="Cambria Math" panose="02040503050406030204" pitchFamily="18" charset="0"/>
                          </a:rPr>
                        </m:ctrlPr>
                      </m:fPr>
                      <m:num>
                        <m:sSubSup>
                          <m:sSubSupPr>
                            <m:ctrlPr>
                              <a:rPr lang="fr-FR" i="1">
                                <a:latin typeface="Cambria Math" panose="02040503050406030204" pitchFamily="18" charset="0"/>
                              </a:rPr>
                            </m:ctrlPr>
                          </m:sSubSupPr>
                          <m:e>
                            <m:r>
                              <a:rPr lang="fr-FR" i="1">
                                <a:latin typeface="Cambria Math" panose="02040503050406030204" pitchFamily="18" charset="0"/>
                              </a:rPr>
                              <m:t>𝑉</m:t>
                            </m:r>
                          </m:e>
                          <m:sub>
                            <m:r>
                              <a:rPr lang="fr-FR" i="1">
                                <a:latin typeface="Cambria Math" panose="02040503050406030204" pitchFamily="18" charset="0"/>
                              </a:rPr>
                              <m:t>𝐻𝑃</m:t>
                            </m:r>
                          </m:sub>
                          <m:sup>
                            <m:r>
                              <a:rPr lang="fr-FR" i="1">
                                <a:latin typeface="Cambria Math" panose="02040503050406030204" pitchFamily="18" charset="0"/>
                              </a:rPr>
                              <m:t>2</m:t>
                            </m:r>
                          </m:sup>
                        </m:sSubSup>
                      </m:num>
                      <m:den>
                        <m:r>
                          <a:rPr lang="fr-FR" i="1">
                            <a:latin typeface="Cambria Math" panose="02040503050406030204" pitchFamily="18" charset="0"/>
                          </a:rPr>
                          <m:t>𝑅</m:t>
                        </m:r>
                      </m:den>
                    </m:f>
                    <m:r>
                      <a:rPr lang="fr-FR" b="0" i="1" smtClean="0">
                        <a:latin typeface="Cambria Math" panose="02040503050406030204" pitchFamily="18" charset="0"/>
                      </a:rPr>
                      <m:t>            </m:t>
                    </m:r>
                  </m:oMath>
                </a14:m>
                <a:r>
                  <a:rPr lang="fr-FR" b="0" dirty="0"/>
                  <a:t>Or R = 4</a:t>
                </a:r>
                <a:r>
                  <a:rPr lang="el-GR" b="0" dirty="0"/>
                  <a:t>Ω</a:t>
                </a:r>
                <a:endParaRPr lang="fr-FR" b="0" dirty="0"/>
              </a:p>
              <a:p>
                <a:pPr lvl="1">
                  <a:buFont typeface="Wingdings" panose="05000000000000000000" pitchFamily="2" charset="2"/>
                  <a:buChar char="ü"/>
                </a:pPr>
                <a:r>
                  <a:rPr lang="fr-FR" dirty="0"/>
                  <a:t>    </a:t>
                </a:r>
                <a14:m>
                  <m:oMath xmlns:m="http://schemas.openxmlformats.org/officeDocument/2006/math">
                    <m:sSub>
                      <m:sSubPr>
                        <m:ctrlPr>
                          <a:rPr lang="fr-FR" i="1" smtClean="0">
                            <a:latin typeface="Cambria Math" panose="02040503050406030204" pitchFamily="18" charset="0"/>
                          </a:rPr>
                        </m:ctrlPr>
                      </m:sSubPr>
                      <m:e>
                        <m:r>
                          <a:rPr lang="fr-FR" b="0" i="1" smtClean="0">
                            <a:latin typeface="Cambria Math" panose="02040503050406030204" pitchFamily="18" charset="0"/>
                          </a:rPr>
                          <m:t>𝑉</m:t>
                        </m:r>
                      </m:e>
                      <m:sub>
                        <m:r>
                          <a:rPr lang="fr-FR" b="0" i="1" smtClean="0">
                            <a:latin typeface="Cambria Math" panose="02040503050406030204" pitchFamily="18" charset="0"/>
                          </a:rPr>
                          <m:t>𝐻𝑃</m:t>
                        </m:r>
                      </m:sub>
                    </m:sSub>
                    <m:r>
                      <a:rPr lang="fr-FR" b="0" i="1" smtClean="0">
                        <a:latin typeface="Cambria Math" panose="02040503050406030204" pitchFamily="18" charset="0"/>
                      </a:rPr>
                      <m:t>=</m:t>
                    </m:r>
                  </m:oMath>
                </a14:m>
                <a:r>
                  <a:rPr lang="fr-FR" dirty="0"/>
                  <a:t> </a:t>
                </a:r>
                <a14:m>
                  <m:oMath xmlns:m="http://schemas.openxmlformats.org/officeDocument/2006/math">
                    <m:rad>
                      <m:radPr>
                        <m:degHide m:val="on"/>
                        <m:ctrlPr>
                          <a:rPr lang="fr-FR" i="1">
                            <a:latin typeface="Cambria Math" panose="02040503050406030204" pitchFamily="18" charset="0"/>
                          </a:rPr>
                        </m:ctrlPr>
                      </m:radPr>
                      <m:deg/>
                      <m:e>
                        <m:sSub>
                          <m:sSubPr>
                            <m:ctrlPr>
                              <a:rPr lang="fr-FR" i="1">
                                <a:latin typeface="Cambria Math" panose="02040503050406030204" pitchFamily="18" charset="0"/>
                              </a:rPr>
                            </m:ctrlPr>
                          </m:sSubPr>
                          <m:e>
                            <m:r>
                              <a:rPr lang="fr-FR" i="1">
                                <a:latin typeface="Cambria Math" panose="02040503050406030204" pitchFamily="18" charset="0"/>
                              </a:rPr>
                              <m:t>𝑃</m:t>
                            </m:r>
                          </m:e>
                          <m:sub>
                            <m:r>
                              <a:rPr lang="fr-FR" i="1">
                                <a:latin typeface="Cambria Math" panose="02040503050406030204" pitchFamily="18" charset="0"/>
                              </a:rPr>
                              <m:t>𝐻𝑃</m:t>
                            </m:r>
                          </m:sub>
                        </m:sSub>
                        <m:r>
                          <a:rPr lang="fr-FR" i="1">
                            <a:latin typeface="Cambria Math" panose="02040503050406030204" pitchFamily="18" charset="0"/>
                          </a:rPr>
                          <m:t>∗</m:t>
                        </m:r>
                        <m:r>
                          <a:rPr lang="fr-FR" i="1">
                            <a:latin typeface="Cambria Math" panose="02040503050406030204" pitchFamily="18" charset="0"/>
                          </a:rPr>
                          <m:t>𝑅</m:t>
                        </m:r>
                      </m:e>
                    </m:rad>
                  </m:oMath>
                </a14:m>
                <a:r>
                  <a:rPr lang="fr-FR" dirty="0"/>
                  <a:t> = </a:t>
                </a:r>
                <a14:m>
                  <m:oMath xmlns:m="http://schemas.openxmlformats.org/officeDocument/2006/math">
                    <m:rad>
                      <m:radPr>
                        <m:degHide m:val="on"/>
                        <m:ctrlPr>
                          <a:rPr lang="fr-FR" i="1">
                            <a:latin typeface="Cambria Math" panose="02040503050406030204" pitchFamily="18" charset="0"/>
                          </a:rPr>
                        </m:ctrlPr>
                      </m:radPr>
                      <m:deg/>
                      <m:e>
                        <m:r>
                          <a:rPr lang="fr-FR" b="0" i="1" smtClean="0">
                            <a:latin typeface="Cambria Math" panose="02040503050406030204" pitchFamily="18" charset="0"/>
                          </a:rPr>
                          <m:t>2</m:t>
                        </m:r>
                        <m:r>
                          <a:rPr lang="fr-FR" i="1">
                            <a:latin typeface="Cambria Math" panose="02040503050406030204" pitchFamily="18" charset="0"/>
                          </a:rPr>
                          <m:t>∗</m:t>
                        </m:r>
                        <m:r>
                          <a:rPr lang="fr-FR" b="0" i="1" smtClean="0">
                            <a:latin typeface="Cambria Math" panose="02040503050406030204" pitchFamily="18" charset="0"/>
                          </a:rPr>
                          <m:t>4</m:t>
                        </m:r>
                      </m:e>
                    </m:rad>
                  </m:oMath>
                </a14:m>
                <a:r>
                  <a:rPr lang="fr-FR" dirty="0"/>
                  <a:t> = 2,82 V </a:t>
                </a:r>
              </a:p>
              <a:p>
                <a:pPr lvl="1">
                  <a:buFont typeface="Wingdings" panose="05000000000000000000" pitchFamily="2" charset="2"/>
                  <a:buChar char="ü"/>
                </a:pPr>
                <a:r>
                  <a:rPr lang="fr-FR" dirty="0"/>
                  <a:t>la tension nominale = 2,82V</a:t>
                </a:r>
              </a:p>
              <a:p>
                <a:pPr marL="0" indent="0">
                  <a:buNone/>
                </a:pPr>
                <a:r>
                  <a:rPr lang="fr-FR" dirty="0"/>
                  <a:t> </a:t>
                </a:r>
              </a:p>
            </p:txBody>
          </p:sp>
        </mc:Choice>
        <mc:Fallback xmlns="">
          <p:sp>
            <p:nvSpPr>
              <p:cNvPr id="7" name="Espace réservé du contenu 6">
                <a:extLst>
                  <a:ext uri="{FF2B5EF4-FFF2-40B4-BE49-F238E27FC236}">
                    <a16:creationId xmlns:a16="http://schemas.microsoft.com/office/drawing/2014/main" id="{66C498EA-FA7E-498B-BAE0-00496E18D152}"/>
                  </a:ext>
                </a:extLst>
              </p:cNvPr>
              <p:cNvSpPr>
                <a:spLocks noGrp="1" noRot="1" noChangeAspect="1" noMove="1" noResize="1" noEditPoints="1" noAdjustHandles="1" noChangeArrowheads="1" noChangeShapeType="1" noTextEdit="1"/>
              </p:cNvSpPr>
              <p:nvPr>
                <p:ph idx="1"/>
              </p:nvPr>
            </p:nvSpPr>
            <p:spPr>
              <a:xfrm>
                <a:off x="838200" y="2209300"/>
                <a:ext cx="10515600" cy="4960721"/>
              </a:xfrm>
              <a:blipFill>
                <a:blip r:embed="rId2"/>
                <a:stretch>
                  <a:fillRect l="-522" t="-737"/>
                </a:stretch>
              </a:blipFill>
            </p:spPr>
            <p:txBody>
              <a:bodyPr/>
              <a:lstStyle/>
              <a:p>
                <a:r>
                  <a:rPr lang="fr-FR">
                    <a:noFill/>
                  </a:rPr>
                  <a:t> </a:t>
                </a:r>
              </a:p>
            </p:txBody>
          </p:sp>
        </mc:Fallback>
      </mc:AlternateContent>
      <p:pic>
        <p:nvPicPr>
          <p:cNvPr id="12" name="Image 11">
            <a:extLst>
              <a:ext uri="{FF2B5EF4-FFF2-40B4-BE49-F238E27FC236}">
                <a16:creationId xmlns:a16="http://schemas.microsoft.com/office/drawing/2014/main" id="{2E92DBC8-AA17-4E7F-BFA1-CDD09E94F171}"/>
              </a:ext>
            </a:extLst>
          </p:cNvPr>
          <p:cNvPicPr>
            <a:picLocks noChangeAspect="1"/>
          </p:cNvPicPr>
          <p:nvPr/>
        </p:nvPicPr>
        <p:blipFill>
          <a:blip r:embed="rId3"/>
          <a:stretch>
            <a:fillRect/>
          </a:stretch>
        </p:blipFill>
        <p:spPr>
          <a:xfrm>
            <a:off x="5970089" y="2335844"/>
            <a:ext cx="5131293" cy="3305914"/>
          </a:xfrm>
          <a:prstGeom prst="rect">
            <a:avLst/>
          </a:prstGeom>
        </p:spPr>
      </p:pic>
      <p:sp>
        <p:nvSpPr>
          <p:cNvPr id="3" name="Espace réservé du numéro de diapositive 2">
            <a:extLst>
              <a:ext uri="{FF2B5EF4-FFF2-40B4-BE49-F238E27FC236}">
                <a16:creationId xmlns:a16="http://schemas.microsoft.com/office/drawing/2014/main" id="{98718492-807F-5A4F-88D0-AC2D87784179}"/>
              </a:ext>
            </a:extLst>
          </p:cNvPr>
          <p:cNvSpPr>
            <a:spLocks noGrp="1"/>
          </p:cNvSpPr>
          <p:nvPr>
            <p:ph type="sldNum" sz="quarter" idx="12"/>
          </p:nvPr>
        </p:nvSpPr>
        <p:spPr/>
        <p:txBody>
          <a:bodyPr/>
          <a:lstStyle/>
          <a:p>
            <a:fld id="{E56E1623-C219-724A-B8BF-1DA8FE72009C}" type="slidenum">
              <a:rPr lang="fr-FR" smtClean="0"/>
              <a:t>24</a:t>
            </a:fld>
            <a:endParaRPr lang="fr-FR"/>
          </a:p>
        </p:txBody>
      </p:sp>
    </p:spTree>
    <p:extLst>
      <p:ext uri="{BB962C8B-B14F-4D97-AF65-F5344CB8AC3E}">
        <p14:creationId xmlns:p14="http://schemas.microsoft.com/office/powerpoint/2010/main" val="1058009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3DF147-3317-4C94-AC3C-65DA5E2548BB}"/>
              </a:ext>
            </a:extLst>
          </p:cNvPr>
          <p:cNvSpPr>
            <a:spLocks noGrp="1"/>
          </p:cNvSpPr>
          <p:nvPr>
            <p:ph type="title"/>
          </p:nvPr>
        </p:nvSpPr>
        <p:spPr>
          <a:xfrm>
            <a:off x="838200" y="365126"/>
            <a:ext cx="10515600" cy="1215100"/>
          </a:xfrm>
        </p:spPr>
        <p:txBody>
          <a:bodyPr/>
          <a:lstStyle/>
          <a:p>
            <a:pPr algn="ctr"/>
            <a:r>
              <a:rPr lang="fr-FR" sz="4400" b="1" dirty="0"/>
              <a:t>Étude du filtre passe bas </a:t>
            </a:r>
            <a:endParaRPr lang="fr-FR" dirty="0"/>
          </a:p>
        </p:txBody>
      </p:sp>
      <mc:AlternateContent xmlns:mc="http://schemas.openxmlformats.org/markup-compatibility/2006" xmlns:a14="http://schemas.microsoft.com/office/drawing/2010/main">
        <mc:Choice Requires="a14">
          <p:sp>
            <p:nvSpPr>
              <p:cNvPr id="16" name="Espace réservé du contenu 15">
                <a:extLst>
                  <a:ext uri="{FF2B5EF4-FFF2-40B4-BE49-F238E27FC236}">
                    <a16:creationId xmlns:a16="http://schemas.microsoft.com/office/drawing/2014/main" id="{E50E2FA0-EB82-4509-B921-650DF596D253}"/>
                  </a:ext>
                </a:extLst>
              </p:cNvPr>
              <p:cNvSpPr>
                <a:spLocks noGrp="1"/>
              </p:cNvSpPr>
              <p:nvPr>
                <p:ph idx="1"/>
              </p:nvPr>
            </p:nvSpPr>
            <p:spPr>
              <a:xfrm>
                <a:off x="628173" y="2829182"/>
                <a:ext cx="8596668" cy="3880773"/>
              </a:xfrm>
            </p:spPr>
            <p:txBody>
              <a:bodyPr>
                <a:noAutofit/>
              </a:bodyPr>
              <a:lstStyle/>
              <a:p>
                <a:r>
                  <a:rPr lang="fr-FR" dirty="0">
                    <a:latin typeface="Calibri" panose="020F0502020204030204" pitchFamily="34" charset="0"/>
                    <a:cs typeface="Calibri" panose="020F0502020204030204" pitchFamily="34" charset="0"/>
                  </a:rPr>
                  <a:t>    Gain =</a:t>
                </a:r>
                <a14:m>
                  <m:oMath xmlns:m="http://schemas.openxmlformats.org/officeDocument/2006/math">
                    <m:f>
                      <m:fPr>
                        <m:ctrlPr>
                          <a:rPr lang="fr-FR" i="1" smtClean="0">
                            <a:latin typeface="Cambria Math" panose="02040503050406030204" pitchFamily="18" charset="0"/>
                          </a:rPr>
                        </m:ctrlPr>
                      </m:fPr>
                      <m:num>
                        <m:r>
                          <a:rPr lang="fr-FR" b="0" i="1" smtClean="0">
                            <a:latin typeface="Cambria Math" panose="02040503050406030204" pitchFamily="18" charset="0"/>
                          </a:rPr>
                          <m:t>−</m:t>
                        </m:r>
                        <m:r>
                          <a:rPr lang="fr-FR" b="0" i="1" smtClean="0">
                            <a:latin typeface="Cambria Math" panose="02040503050406030204" pitchFamily="18" charset="0"/>
                          </a:rPr>
                          <m:t>𝑅</m:t>
                        </m:r>
                        <m:r>
                          <a:rPr lang="fr-FR" b="0" i="1" smtClean="0">
                            <a:latin typeface="Cambria Math" panose="02040503050406030204" pitchFamily="18" charset="0"/>
                          </a:rPr>
                          <m:t>2</m:t>
                        </m:r>
                      </m:num>
                      <m:den>
                        <m:r>
                          <a:rPr lang="fr-FR" b="0" i="1" smtClean="0">
                            <a:latin typeface="Cambria Math" panose="02040503050406030204" pitchFamily="18" charset="0"/>
                          </a:rPr>
                          <m:t>𝑅</m:t>
                        </m:r>
                        <m:r>
                          <a:rPr lang="fr-FR" b="0" i="1" smtClean="0">
                            <a:latin typeface="Cambria Math" panose="02040503050406030204" pitchFamily="18" charset="0"/>
                          </a:rPr>
                          <m:t>1</m:t>
                        </m:r>
                      </m:den>
                    </m:f>
                  </m:oMath>
                </a14:m>
                <a:r>
                  <a:rPr lang="fr-FR" dirty="0">
                    <a:latin typeface="Calibri" panose="020F0502020204030204" pitchFamily="34" charset="0"/>
                    <a:cs typeface="Calibri" panose="020F0502020204030204" pitchFamily="34" charset="0"/>
                  </a:rPr>
                  <a:t>  =   </a:t>
                </a:r>
                <a14:m>
                  <m:oMath xmlns:m="http://schemas.openxmlformats.org/officeDocument/2006/math">
                    <m:f>
                      <m:fPr>
                        <m:ctrlPr>
                          <a:rPr lang="fr-FR" i="1" smtClean="0">
                            <a:latin typeface="Cambria Math" panose="02040503050406030204" pitchFamily="18" charset="0"/>
                          </a:rPr>
                        </m:ctrlPr>
                      </m:fPr>
                      <m:num>
                        <m:r>
                          <a:rPr lang="fr-FR" b="0" i="1" smtClean="0">
                            <a:latin typeface="Cambria Math" panose="02040503050406030204" pitchFamily="18" charset="0"/>
                          </a:rPr>
                          <m:t>−850</m:t>
                        </m:r>
                      </m:num>
                      <m:den>
                        <m:r>
                          <a:rPr lang="fr-FR" b="0" i="1" smtClean="0">
                            <a:latin typeface="Cambria Math" panose="02040503050406030204" pitchFamily="18" charset="0"/>
                          </a:rPr>
                          <m:t>1000</m:t>
                        </m:r>
                      </m:den>
                    </m:f>
                    <m:r>
                      <a:rPr lang="fr-FR" b="0" i="1" smtClean="0">
                        <a:latin typeface="Cambria Math" panose="02040503050406030204" pitchFamily="18" charset="0"/>
                      </a:rPr>
                      <m:t>=−0,85</m:t>
                    </m:r>
                  </m:oMath>
                </a14:m>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     Vs =  Gain * Ve = -0,85 *3,3 = -2,80 V </a:t>
                </a:r>
              </a:p>
              <a:p>
                <a:r>
                  <a:rPr lang="fr-FR" b="0" dirty="0">
                    <a:latin typeface="Calibri" panose="020F0502020204030204" pitchFamily="34" charset="0"/>
                    <a:cs typeface="Calibri" panose="020F0502020204030204" pitchFamily="34" charset="0"/>
                  </a:rPr>
                  <a:t>      </a:t>
                </a:r>
                <a14:m>
                  <m:oMath xmlns:m="http://schemas.openxmlformats.org/officeDocument/2006/math">
                    <m:r>
                      <m:rPr>
                        <m:sty m:val="p"/>
                      </m:rPr>
                      <a:rPr lang="fr-FR" b="0" i="0" smtClean="0">
                        <a:latin typeface="Cambria Math" panose="02040503050406030204" pitchFamily="18" charset="0"/>
                      </a:rPr>
                      <m:t>Fc</m:t>
                    </m:r>
                    <m:r>
                      <a:rPr lang="fr-FR" b="0" i="0" smtClean="0">
                        <a:latin typeface="Cambria Math" panose="02040503050406030204" pitchFamily="18" charset="0"/>
                      </a:rPr>
                      <m:t>=</m:t>
                    </m:r>
                    <m:f>
                      <m:fPr>
                        <m:ctrlPr>
                          <a:rPr lang="fr-FR" i="1" smtClean="0">
                            <a:latin typeface="Cambria Math" panose="02040503050406030204" pitchFamily="18" charset="0"/>
                          </a:rPr>
                        </m:ctrlPr>
                      </m:fPr>
                      <m:num>
                        <m:r>
                          <a:rPr lang="fr-FR" b="0" i="1" smtClean="0">
                            <a:latin typeface="Cambria Math" panose="02040503050406030204" pitchFamily="18" charset="0"/>
                          </a:rPr>
                          <m:t>1</m:t>
                        </m:r>
                      </m:num>
                      <m:den>
                        <m:r>
                          <a:rPr lang="fr-FR" b="0" i="1" smtClean="0">
                            <a:latin typeface="Cambria Math" panose="02040503050406030204" pitchFamily="18" charset="0"/>
                          </a:rPr>
                          <m:t>2</m:t>
                        </m:r>
                        <m:r>
                          <a:rPr lang="fr-FR" b="0" i="1" smtClean="0">
                            <a:latin typeface="Cambria Math" panose="02040503050406030204" pitchFamily="18" charset="0"/>
                            <a:ea typeface="Cambria Math" panose="02040503050406030204" pitchFamily="18" charset="0"/>
                          </a:rPr>
                          <m:t>𝜋</m:t>
                        </m:r>
                        <m:r>
                          <a:rPr lang="fr-FR" b="0" i="1" smtClean="0">
                            <a:latin typeface="Cambria Math" panose="02040503050406030204" pitchFamily="18" charset="0"/>
                            <a:ea typeface="Cambria Math" panose="02040503050406030204" pitchFamily="18" charset="0"/>
                          </a:rPr>
                          <m:t>𝑅</m:t>
                        </m:r>
                        <m:r>
                          <a:rPr lang="fr-FR" b="0" i="1" smtClean="0">
                            <a:latin typeface="Cambria Math" panose="02040503050406030204" pitchFamily="18" charset="0"/>
                            <a:ea typeface="Cambria Math" panose="02040503050406030204" pitchFamily="18" charset="0"/>
                          </a:rPr>
                          <m:t>2</m:t>
                        </m:r>
                        <m:r>
                          <a:rPr lang="fr-FR" b="0" i="1" smtClean="0">
                            <a:latin typeface="Cambria Math" panose="02040503050406030204" pitchFamily="18" charset="0"/>
                            <a:ea typeface="Cambria Math" panose="02040503050406030204" pitchFamily="18" charset="0"/>
                          </a:rPr>
                          <m:t>𝐶</m:t>
                        </m:r>
                        <m:r>
                          <a:rPr lang="fr-FR" b="0" i="1" smtClean="0">
                            <a:latin typeface="Cambria Math" panose="02040503050406030204" pitchFamily="18" charset="0"/>
                            <a:ea typeface="Cambria Math" panose="02040503050406030204" pitchFamily="18" charset="0"/>
                          </a:rPr>
                          <m:t>2</m:t>
                        </m:r>
                      </m:den>
                    </m:f>
                  </m:oMath>
                </a14:m>
                <a:endParaRPr lang="fr-FR" dirty="0">
                  <a:latin typeface="Calibri" panose="020F0502020204030204" pitchFamily="34" charset="0"/>
                  <a:cs typeface="Calibri" panose="020F0502020204030204" pitchFamily="34" charset="0"/>
                </a:endParaRPr>
              </a:p>
              <a:p>
                <a:pPr lvl="1">
                  <a:buFont typeface="Wingdings" panose="05000000000000000000" pitchFamily="2" charset="2"/>
                  <a:buChar char="ü"/>
                </a:pPr>
                <a:r>
                  <a:rPr lang="fr-FR" sz="1800" dirty="0" err="1">
                    <a:latin typeface="Calibri" panose="020F0502020204030204" pitchFamily="34" charset="0"/>
                    <a:cs typeface="Calibri" panose="020F0502020204030204" pitchFamily="34" charset="0"/>
                  </a:rPr>
                  <a:t>Fc</a:t>
                </a:r>
                <a:r>
                  <a:rPr lang="fr-FR" sz="1800" dirty="0">
                    <a:latin typeface="Calibri" panose="020F0502020204030204" pitchFamily="34" charset="0"/>
                    <a:cs typeface="Calibri" panose="020F0502020204030204" pitchFamily="34" charset="0"/>
                  </a:rPr>
                  <a:t> = </a:t>
                </a:r>
                <a14:m>
                  <m:oMath xmlns:m="http://schemas.openxmlformats.org/officeDocument/2006/math">
                    <m:f>
                      <m:fPr>
                        <m:ctrlPr>
                          <a:rPr lang="fr-FR" sz="1800" i="1" smtClean="0">
                            <a:latin typeface="Cambria Math" panose="02040503050406030204" pitchFamily="18" charset="0"/>
                          </a:rPr>
                        </m:ctrlPr>
                      </m:fPr>
                      <m:num>
                        <m:r>
                          <a:rPr lang="fr-FR" sz="1800" b="0" i="1" smtClean="0">
                            <a:latin typeface="Cambria Math" panose="02040503050406030204" pitchFamily="18" charset="0"/>
                          </a:rPr>
                          <m:t>1</m:t>
                        </m:r>
                      </m:num>
                      <m:den>
                        <m:r>
                          <a:rPr lang="fr-FR" sz="1800" b="0" i="1" smtClean="0">
                            <a:latin typeface="Cambria Math" panose="02040503050406030204" pitchFamily="18" charset="0"/>
                          </a:rPr>
                          <m:t>2</m:t>
                        </m:r>
                        <m:r>
                          <a:rPr lang="fr-FR" sz="1800" b="0" i="1" smtClean="0">
                            <a:latin typeface="Cambria Math" panose="02040503050406030204" pitchFamily="18" charset="0"/>
                            <a:ea typeface="Cambria Math" panose="02040503050406030204" pitchFamily="18" charset="0"/>
                          </a:rPr>
                          <m:t>𝜋</m:t>
                        </m:r>
                        <m:r>
                          <a:rPr lang="fr-FR" sz="1800" b="0" i="1" smtClean="0">
                            <a:latin typeface="Cambria Math" panose="02040503050406030204" pitchFamily="18" charset="0"/>
                            <a:ea typeface="Cambria Math" panose="02040503050406030204" pitchFamily="18" charset="0"/>
                          </a:rPr>
                          <m:t>∗850∗20∗</m:t>
                        </m:r>
                        <m:sSup>
                          <m:sSupPr>
                            <m:ctrlPr>
                              <a:rPr lang="fr-FR" sz="1800" i="1">
                                <a:latin typeface="Cambria Math" panose="02040503050406030204" pitchFamily="18" charset="0"/>
                              </a:rPr>
                            </m:ctrlPr>
                          </m:sSupPr>
                          <m:e>
                            <m:r>
                              <a:rPr lang="fr-FR" sz="1800" i="1">
                                <a:latin typeface="Cambria Math" panose="02040503050406030204" pitchFamily="18" charset="0"/>
                              </a:rPr>
                              <m:t>10</m:t>
                            </m:r>
                          </m:e>
                          <m:sup>
                            <m:r>
                              <a:rPr lang="fr-FR" sz="1800" i="1">
                                <a:latin typeface="Cambria Math" panose="02040503050406030204" pitchFamily="18" charset="0"/>
                              </a:rPr>
                              <m:t>−9</m:t>
                            </m:r>
                          </m:sup>
                        </m:sSup>
                      </m:den>
                    </m:f>
                  </m:oMath>
                </a14:m>
                <a:r>
                  <a:rPr lang="fr-FR" sz="1800" dirty="0">
                    <a:latin typeface="Calibri" panose="020F0502020204030204" pitchFamily="34" charset="0"/>
                    <a:cs typeface="Calibri" panose="020F0502020204030204" pitchFamily="34" charset="0"/>
                  </a:rPr>
                  <a:t> = 10 KHz</a:t>
                </a:r>
              </a:p>
              <a:p>
                <a:pPr marL="457200" lvl="1" indent="0">
                  <a:buNone/>
                </a:pPr>
                <a:endParaRPr lang="fr-FR" sz="1800" dirty="0">
                  <a:latin typeface="Calibri" panose="020F0502020204030204" pitchFamily="34" charset="0"/>
                  <a:cs typeface="Calibri" panose="020F0502020204030204" pitchFamily="34" charset="0"/>
                </a:endParaRPr>
              </a:p>
            </p:txBody>
          </p:sp>
        </mc:Choice>
        <mc:Fallback xmlns="">
          <p:sp>
            <p:nvSpPr>
              <p:cNvPr id="16" name="Espace réservé du contenu 15">
                <a:extLst>
                  <a:ext uri="{FF2B5EF4-FFF2-40B4-BE49-F238E27FC236}">
                    <a16:creationId xmlns:a16="http://schemas.microsoft.com/office/drawing/2014/main" id="{E50E2FA0-EB82-4509-B921-650DF596D253}"/>
                  </a:ext>
                </a:extLst>
              </p:cNvPr>
              <p:cNvSpPr>
                <a:spLocks noGrp="1" noRot="1" noChangeAspect="1" noMove="1" noResize="1" noEditPoints="1" noAdjustHandles="1" noChangeArrowheads="1" noChangeShapeType="1" noTextEdit="1"/>
              </p:cNvSpPr>
              <p:nvPr>
                <p:ph idx="1"/>
              </p:nvPr>
            </p:nvSpPr>
            <p:spPr>
              <a:xfrm>
                <a:off x="628173" y="2829182"/>
                <a:ext cx="8596668" cy="3880773"/>
              </a:xfrm>
              <a:blipFill>
                <a:blip r:embed="rId2"/>
                <a:stretch>
                  <a:fillRect l="-142"/>
                </a:stretch>
              </a:blipFill>
            </p:spPr>
            <p:txBody>
              <a:bodyPr/>
              <a:lstStyle/>
              <a:p>
                <a:r>
                  <a:rPr lang="fr-FR">
                    <a:noFill/>
                  </a:rPr>
                  <a:t> </a:t>
                </a:r>
              </a:p>
            </p:txBody>
          </p:sp>
        </mc:Fallback>
      </mc:AlternateContent>
      <p:pic>
        <p:nvPicPr>
          <p:cNvPr id="13" name="Image 12">
            <a:extLst>
              <a:ext uri="{FF2B5EF4-FFF2-40B4-BE49-F238E27FC236}">
                <a16:creationId xmlns:a16="http://schemas.microsoft.com/office/drawing/2014/main" id="{4FBA5397-AE6C-406B-8FE8-2434977356EE}"/>
              </a:ext>
            </a:extLst>
          </p:cNvPr>
          <p:cNvPicPr>
            <a:picLocks noChangeAspect="1"/>
          </p:cNvPicPr>
          <p:nvPr/>
        </p:nvPicPr>
        <p:blipFill>
          <a:blip r:embed="rId3"/>
          <a:stretch>
            <a:fillRect/>
          </a:stretch>
        </p:blipFill>
        <p:spPr>
          <a:xfrm>
            <a:off x="6670228" y="2089095"/>
            <a:ext cx="4893599" cy="3880774"/>
          </a:xfrm>
          <a:prstGeom prst="rect">
            <a:avLst/>
          </a:prstGeom>
        </p:spPr>
      </p:pic>
      <p:sp>
        <p:nvSpPr>
          <p:cNvPr id="3" name="Espace réservé du numéro de diapositive 2">
            <a:extLst>
              <a:ext uri="{FF2B5EF4-FFF2-40B4-BE49-F238E27FC236}">
                <a16:creationId xmlns:a16="http://schemas.microsoft.com/office/drawing/2014/main" id="{64FE9A86-7EF0-7142-8530-7F5985CA04CD}"/>
              </a:ext>
            </a:extLst>
          </p:cNvPr>
          <p:cNvSpPr>
            <a:spLocks noGrp="1"/>
          </p:cNvSpPr>
          <p:nvPr>
            <p:ph type="sldNum" sz="quarter" idx="12"/>
          </p:nvPr>
        </p:nvSpPr>
        <p:spPr/>
        <p:txBody>
          <a:bodyPr/>
          <a:lstStyle/>
          <a:p>
            <a:fld id="{E56E1623-C219-724A-B8BF-1DA8FE72009C}" type="slidenum">
              <a:rPr lang="fr-FR" smtClean="0"/>
              <a:t>25</a:t>
            </a:fld>
            <a:endParaRPr lang="fr-FR"/>
          </a:p>
        </p:txBody>
      </p:sp>
    </p:spTree>
    <p:extLst>
      <p:ext uri="{BB962C8B-B14F-4D97-AF65-F5344CB8AC3E}">
        <p14:creationId xmlns:p14="http://schemas.microsoft.com/office/powerpoint/2010/main" val="396733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EEE1EE-1D09-491A-8346-5C07AAC313D9}"/>
              </a:ext>
            </a:extLst>
          </p:cNvPr>
          <p:cNvSpPr>
            <a:spLocks noGrp="1"/>
          </p:cNvSpPr>
          <p:nvPr>
            <p:ph type="title"/>
          </p:nvPr>
        </p:nvSpPr>
        <p:spPr>
          <a:xfrm>
            <a:off x="838200" y="500062"/>
            <a:ext cx="10515600" cy="1325563"/>
          </a:xfrm>
        </p:spPr>
        <p:txBody>
          <a:bodyPr/>
          <a:lstStyle/>
          <a:p>
            <a:pPr algn="ctr"/>
            <a:r>
              <a:rPr lang="fr-FR" b="1" dirty="0"/>
              <a:t>Visualisation des tensions d’entrée et de sortie du filtre </a:t>
            </a:r>
            <a:endParaRPr lang="fr-FR" dirty="0"/>
          </a:p>
        </p:txBody>
      </p:sp>
      <p:sp>
        <p:nvSpPr>
          <p:cNvPr id="7" name="Espace réservé du contenu 6">
            <a:extLst>
              <a:ext uri="{FF2B5EF4-FFF2-40B4-BE49-F238E27FC236}">
                <a16:creationId xmlns:a16="http://schemas.microsoft.com/office/drawing/2014/main" id="{9C70FF4A-32DF-4C69-A9F9-1F9C0159C3A8}"/>
              </a:ext>
            </a:extLst>
          </p:cNvPr>
          <p:cNvSpPr>
            <a:spLocks noGrp="1"/>
          </p:cNvSpPr>
          <p:nvPr>
            <p:ph idx="1"/>
          </p:nvPr>
        </p:nvSpPr>
        <p:spPr>
          <a:xfrm>
            <a:off x="838200" y="2184399"/>
            <a:ext cx="10515600" cy="3992563"/>
          </a:xfrm>
        </p:spPr>
        <p:txBody>
          <a:bodyPr/>
          <a:lstStyle/>
          <a:p>
            <a:r>
              <a:rPr lang="fr-FR" dirty="0"/>
              <a:t>un filtre passe bas  d’ordre 1 </a:t>
            </a:r>
          </a:p>
        </p:txBody>
      </p:sp>
      <p:pic>
        <p:nvPicPr>
          <p:cNvPr id="9" name="Image 8">
            <a:extLst>
              <a:ext uri="{FF2B5EF4-FFF2-40B4-BE49-F238E27FC236}">
                <a16:creationId xmlns:a16="http://schemas.microsoft.com/office/drawing/2014/main" id="{84413949-7F32-41AE-ADF5-7FA3106F91EF}"/>
              </a:ext>
            </a:extLst>
          </p:cNvPr>
          <p:cNvPicPr>
            <a:picLocks noChangeAspect="1"/>
          </p:cNvPicPr>
          <p:nvPr/>
        </p:nvPicPr>
        <p:blipFill>
          <a:blip r:embed="rId2"/>
          <a:stretch>
            <a:fillRect/>
          </a:stretch>
        </p:blipFill>
        <p:spPr>
          <a:xfrm>
            <a:off x="3577793" y="2841110"/>
            <a:ext cx="4589663" cy="3470790"/>
          </a:xfrm>
          <a:prstGeom prst="rect">
            <a:avLst/>
          </a:prstGeom>
        </p:spPr>
      </p:pic>
      <p:sp>
        <p:nvSpPr>
          <p:cNvPr id="3" name="Espace réservé du numéro de diapositive 2">
            <a:extLst>
              <a:ext uri="{FF2B5EF4-FFF2-40B4-BE49-F238E27FC236}">
                <a16:creationId xmlns:a16="http://schemas.microsoft.com/office/drawing/2014/main" id="{C8B076B7-C8F4-8A44-B0BA-6279365E02DC}"/>
              </a:ext>
            </a:extLst>
          </p:cNvPr>
          <p:cNvSpPr>
            <a:spLocks noGrp="1"/>
          </p:cNvSpPr>
          <p:nvPr>
            <p:ph type="sldNum" sz="quarter" idx="12"/>
          </p:nvPr>
        </p:nvSpPr>
        <p:spPr/>
        <p:txBody>
          <a:bodyPr/>
          <a:lstStyle/>
          <a:p>
            <a:fld id="{E56E1623-C219-724A-B8BF-1DA8FE72009C}" type="slidenum">
              <a:rPr lang="fr-FR" smtClean="0"/>
              <a:t>26</a:t>
            </a:fld>
            <a:endParaRPr lang="fr-FR"/>
          </a:p>
        </p:txBody>
      </p:sp>
    </p:spTree>
    <p:extLst>
      <p:ext uri="{BB962C8B-B14F-4D97-AF65-F5344CB8AC3E}">
        <p14:creationId xmlns:p14="http://schemas.microsoft.com/office/powerpoint/2010/main" val="1222844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FDFB00-E4B6-4EE4-A533-6209576032FC}"/>
              </a:ext>
            </a:extLst>
          </p:cNvPr>
          <p:cNvSpPr>
            <a:spLocks noGrp="1"/>
          </p:cNvSpPr>
          <p:nvPr>
            <p:ph type="title"/>
          </p:nvPr>
        </p:nvSpPr>
        <p:spPr/>
        <p:txBody>
          <a:bodyPr>
            <a:normAutofit/>
          </a:bodyPr>
          <a:lstStyle/>
          <a:p>
            <a:pPr algn="ctr"/>
            <a:r>
              <a:rPr lang="fr-FR" sz="4400" b="1" dirty="0"/>
              <a:t>Étude du montage inverseur </a:t>
            </a:r>
            <a:endParaRPr lang="fr-FR"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25BCA0F9-45EF-4524-801D-5CDEA3500E96}"/>
                  </a:ext>
                </a:extLst>
              </p:cNvPr>
              <p:cNvSpPr>
                <a:spLocks noGrp="1"/>
              </p:cNvSpPr>
              <p:nvPr>
                <p:ph idx="1"/>
              </p:nvPr>
            </p:nvSpPr>
            <p:spPr>
              <a:xfrm>
                <a:off x="838200" y="1509204"/>
                <a:ext cx="10515600" cy="4983671"/>
              </a:xfrm>
            </p:spPr>
            <p:txBody>
              <a:bodyPr>
                <a:normAutofit/>
              </a:bodyPr>
              <a:lstStyle/>
              <a:p>
                <a:endParaRPr lang="fr-FR" sz="2000" dirty="0"/>
              </a:p>
              <a:p>
                <a:endParaRPr lang="fr-FR" sz="2000" dirty="0"/>
              </a:p>
              <a:p>
                <a:endParaRPr lang="fr-FR" sz="2000" dirty="0"/>
              </a:p>
              <a:p>
                <a:r>
                  <a:rPr lang="fr-FR" sz="2000" dirty="0"/>
                  <a:t>Gain =   </a:t>
                </a:r>
                <a14:m>
                  <m:oMath xmlns:m="http://schemas.openxmlformats.org/officeDocument/2006/math">
                    <m:f>
                      <m:fPr>
                        <m:ctrlPr>
                          <a:rPr lang="fr-FR" sz="2000" i="1" smtClean="0">
                            <a:latin typeface="Cambria Math" panose="02040503050406030204" pitchFamily="18" charset="0"/>
                          </a:rPr>
                        </m:ctrlPr>
                      </m:fPr>
                      <m:num>
                        <m:r>
                          <a:rPr lang="fr-FR" sz="2000" b="0" i="1" smtClean="0">
                            <a:latin typeface="Cambria Math" panose="02040503050406030204" pitchFamily="18" charset="0"/>
                          </a:rPr>
                          <m:t>−</m:t>
                        </m:r>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4</m:t>
                            </m:r>
                          </m:sub>
                        </m:sSub>
                      </m:num>
                      <m:den>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3</m:t>
                            </m:r>
                          </m:sub>
                        </m:sSub>
                      </m:den>
                    </m:f>
                    <m:r>
                      <a:rPr lang="fr-FR" sz="2000" b="0" i="1" smtClean="0">
                        <a:latin typeface="Cambria Math" panose="02040503050406030204" pitchFamily="18" charset="0"/>
                      </a:rPr>
                      <m:t>=  </m:t>
                    </m:r>
                    <m:f>
                      <m:fPr>
                        <m:ctrlPr>
                          <a:rPr lang="fr-FR" sz="2000" i="1">
                            <a:latin typeface="Cambria Math" panose="02040503050406030204" pitchFamily="18" charset="0"/>
                          </a:rPr>
                        </m:ctrlPr>
                      </m:fPr>
                      <m:num>
                        <m:r>
                          <a:rPr lang="fr-FR" sz="2000" i="1">
                            <a:latin typeface="Cambria Math" panose="02040503050406030204" pitchFamily="18" charset="0"/>
                          </a:rPr>
                          <m:t>−</m:t>
                        </m:r>
                        <m:r>
                          <a:rPr lang="fr-FR" sz="2000" b="0" i="1" smtClean="0">
                            <a:latin typeface="Cambria Math" panose="02040503050406030204" pitchFamily="18" charset="0"/>
                          </a:rPr>
                          <m:t>10000</m:t>
                        </m:r>
                      </m:num>
                      <m:den>
                        <m:r>
                          <a:rPr lang="fr-FR" sz="2000" b="0" i="1" smtClean="0">
                            <a:latin typeface="Cambria Math" panose="02040503050406030204" pitchFamily="18" charset="0"/>
                          </a:rPr>
                          <m:t>10000</m:t>
                        </m:r>
                      </m:den>
                    </m:f>
                    <m:r>
                      <a:rPr lang="fr-FR" sz="2000" b="0" i="1" smtClean="0">
                        <a:latin typeface="Cambria Math" panose="02040503050406030204" pitchFamily="18" charset="0"/>
                      </a:rPr>
                      <m:t>  =−1</m:t>
                    </m:r>
                  </m:oMath>
                </a14:m>
                <a:endParaRPr lang="fr-FR" sz="2000" dirty="0"/>
              </a:p>
              <a:p>
                <a14:m>
                  <m:oMath xmlns:m="http://schemas.openxmlformats.org/officeDocument/2006/math">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𝑉</m:t>
                        </m:r>
                      </m:e>
                      <m:sub>
                        <m:r>
                          <a:rPr lang="fr-FR" sz="2000" b="0" i="1" smtClean="0">
                            <a:latin typeface="Cambria Math" panose="02040503050406030204" pitchFamily="18" charset="0"/>
                          </a:rPr>
                          <m:t>𝐻𝑃</m:t>
                        </m:r>
                      </m:sub>
                    </m:sSub>
                    <m:r>
                      <a:rPr lang="fr-FR" sz="2000" b="0" i="1" smtClean="0">
                        <a:latin typeface="Cambria Math" panose="02040503050406030204" pitchFamily="18" charset="0"/>
                      </a:rPr>
                      <m:t>=</m:t>
                    </m:r>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𝑉</m:t>
                        </m:r>
                      </m:e>
                      <m:sub>
                        <m:r>
                          <a:rPr lang="fr-FR" sz="2000" b="0" i="1" smtClean="0">
                            <a:latin typeface="Cambria Math" panose="02040503050406030204" pitchFamily="18" charset="0"/>
                          </a:rPr>
                          <m:t>𝑠</m:t>
                        </m:r>
                      </m:sub>
                    </m:sSub>
                    <m:r>
                      <a:rPr lang="fr-FR" sz="2000" b="0" i="1" smtClean="0">
                        <a:latin typeface="Cambria Math" panose="02040503050406030204" pitchFamily="18" charset="0"/>
                      </a:rPr>
                      <m:t>∗</m:t>
                    </m:r>
                    <m:r>
                      <a:rPr lang="fr-FR" sz="2000" b="0" i="1" smtClean="0">
                        <a:latin typeface="Cambria Math" panose="02040503050406030204" pitchFamily="18" charset="0"/>
                      </a:rPr>
                      <m:t>𝐺𝑎𝑖𝑛</m:t>
                    </m:r>
                    <m:r>
                      <a:rPr lang="fr-FR" sz="2000" b="0" i="1" smtClean="0">
                        <a:latin typeface="Cambria Math" panose="02040503050406030204" pitchFamily="18" charset="0"/>
                      </a:rPr>
                      <m:t>=−2,8∗−1=2,8</m:t>
                    </m:r>
                    <m:r>
                      <a:rPr lang="fr-FR" sz="2000" b="0" i="1" smtClean="0">
                        <a:latin typeface="Cambria Math" panose="02040503050406030204" pitchFamily="18" charset="0"/>
                      </a:rPr>
                      <m:t>𝑉</m:t>
                    </m:r>
                  </m:oMath>
                </a14:m>
                <a:endParaRPr lang="fr-FR" sz="2000" dirty="0"/>
              </a:p>
              <a:p>
                <a:endParaRPr lang="fr-FR" sz="2000" dirty="0"/>
              </a:p>
            </p:txBody>
          </p:sp>
        </mc:Choice>
        <mc:Fallback xmlns="">
          <p:sp>
            <p:nvSpPr>
              <p:cNvPr id="3" name="Espace réservé du contenu 2">
                <a:extLst>
                  <a:ext uri="{FF2B5EF4-FFF2-40B4-BE49-F238E27FC236}">
                    <a16:creationId xmlns:a16="http://schemas.microsoft.com/office/drawing/2014/main" id="{25BCA0F9-45EF-4524-801D-5CDEA3500E96}"/>
                  </a:ext>
                </a:extLst>
              </p:cNvPr>
              <p:cNvSpPr>
                <a:spLocks noGrp="1" noRot="1" noChangeAspect="1" noMove="1" noResize="1" noEditPoints="1" noAdjustHandles="1" noChangeArrowheads="1" noChangeShapeType="1" noTextEdit="1"/>
              </p:cNvSpPr>
              <p:nvPr>
                <p:ph idx="1"/>
              </p:nvPr>
            </p:nvSpPr>
            <p:spPr>
              <a:xfrm>
                <a:off x="838200" y="1509204"/>
                <a:ext cx="10515600" cy="4983671"/>
              </a:xfrm>
              <a:blipFill>
                <a:blip r:embed="rId2"/>
                <a:stretch>
                  <a:fillRect l="-290"/>
                </a:stretch>
              </a:blipFill>
            </p:spPr>
            <p:txBody>
              <a:bodyPr/>
              <a:lstStyle/>
              <a:p>
                <a:r>
                  <a:rPr lang="fr-FR">
                    <a:noFill/>
                  </a:rPr>
                  <a:t> </a:t>
                </a:r>
              </a:p>
            </p:txBody>
          </p:sp>
        </mc:Fallback>
      </mc:AlternateContent>
      <p:pic>
        <p:nvPicPr>
          <p:cNvPr id="7" name="Image 6">
            <a:extLst>
              <a:ext uri="{FF2B5EF4-FFF2-40B4-BE49-F238E27FC236}">
                <a16:creationId xmlns:a16="http://schemas.microsoft.com/office/drawing/2014/main" id="{BA0F842E-9604-44F3-9D34-772DF2D21E5F}"/>
              </a:ext>
            </a:extLst>
          </p:cNvPr>
          <p:cNvPicPr>
            <a:picLocks noChangeAspect="1"/>
          </p:cNvPicPr>
          <p:nvPr/>
        </p:nvPicPr>
        <p:blipFill>
          <a:blip r:embed="rId3"/>
          <a:stretch>
            <a:fillRect/>
          </a:stretch>
        </p:blipFill>
        <p:spPr>
          <a:xfrm>
            <a:off x="5592931" y="2370338"/>
            <a:ext cx="6286725" cy="4335262"/>
          </a:xfrm>
          <a:prstGeom prst="rect">
            <a:avLst/>
          </a:prstGeom>
        </p:spPr>
      </p:pic>
      <p:sp>
        <p:nvSpPr>
          <p:cNvPr id="4" name="Espace réservé du numéro de diapositive 3">
            <a:extLst>
              <a:ext uri="{FF2B5EF4-FFF2-40B4-BE49-F238E27FC236}">
                <a16:creationId xmlns:a16="http://schemas.microsoft.com/office/drawing/2014/main" id="{8E899B6F-9555-4948-95F2-3AE1DA3F3A66}"/>
              </a:ext>
            </a:extLst>
          </p:cNvPr>
          <p:cNvSpPr>
            <a:spLocks noGrp="1"/>
          </p:cNvSpPr>
          <p:nvPr>
            <p:ph type="sldNum" sz="quarter" idx="12"/>
          </p:nvPr>
        </p:nvSpPr>
        <p:spPr/>
        <p:txBody>
          <a:bodyPr/>
          <a:lstStyle/>
          <a:p>
            <a:fld id="{E56E1623-C219-724A-B8BF-1DA8FE72009C}" type="slidenum">
              <a:rPr lang="fr-FR" smtClean="0"/>
              <a:t>27</a:t>
            </a:fld>
            <a:endParaRPr lang="fr-FR"/>
          </a:p>
        </p:txBody>
      </p:sp>
    </p:spTree>
    <p:extLst>
      <p:ext uri="{BB962C8B-B14F-4D97-AF65-F5344CB8AC3E}">
        <p14:creationId xmlns:p14="http://schemas.microsoft.com/office/powerpoint/2010/main" val="4266830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4EA281-F13C-4D8A-8D9B-610EAB577972}"/>
              </a:ext>
            </a:extLst>
          </p:cNvPr>
          <p:cNvSpPr>
            <a:spLocks noGrp="1"/>
          </p:cNvSpPr>
          <p:nvPr>
            <p:ph type="title"/>
          </p:nvPr>
        </p:nvSpPr>
        <p:spPr>
          <a:xfrm>
            <a:off x="838200" y="383755"/>
            <a:ext cx="10515600" cy="1306933"/>
          </a:xfrm>
        </p:spPr>
        <p:txBody>
          <a:bodyPr/>
          <a:lstStyle/>
          <a:p>
            <a:pPr algn="ctr"/>
            <a:r>
              <a:rPr lang="fr-FR" b="1" dirty="0"/>
              <a:t>Visualisation des tensions de sortie de l’inverseur  </a:t>
            </a:r>
            <a:endParaRPr lang="fr-FR" dirty="0"/>
          </a:p>
        </p:txBody>
      </p:sp>
      <p:pic>
        <p:nvPicPr>
          <p:cNvPr id="5" name="Espace réservé du contenu 4">
            <a:extLst>
              <a:ext uri="{FF2B5EF4-FFF2-40B4-BE49-F238E27FC236}">
                <a16:creationId xmlns:a16="http://schemas.microsoft.com/office/drawing/2014/main" id="{7C484134-A26A-4894-83CB-67891F57A0B4}"/>
              </a:ext>
            </a:extLst>
          </p:cNvPr>
          <p:cNvPicPr>
            <a:picLocks noGrp="1" noChangeAspect="1"/>
          </p:cNvPicPr>
          <p:nvPr>
            <p:ph idx="1"/>
          </p:nvPr>
        </p:nvPicPr>
        <p:blipFill>
          <a:blip r:embed="rId2"/>
          <a:stretch>
            <a:fillRect/>
          </a:stretch>
        </p:blipFill>
        <p:spPr>
          <a:xfrm>
            <a:off x="2059619" y="2066675"/>
            <a:ext cx="5078027" cy="3856246"/>
          </a:xfrm>
        </p:spPr>
      </p:pic>
      <p:sp>
        <p:nvSpPr>
          <p:cNvPr id="6" name="ZoneTexte 5">
            <a:extLst>
              <a:ext uri="{FF2B5EF4-FFF2-40B4-BE49-F238E27FC236}">
                <a16:creationId xmlns:a16="http://schemas.microsoft.com/office/drawing/2014/main" id="{5C72100D-02BC-4CB0-A16C-D2C37E62D8F6}"/>
              </a:ext>
            </a:extLst>
          </p:cNvPr>
          <p:cNvSpPr txBox="1"/>
          <p:nvPr/>
        </p:nvSpPr>
        <p:spPr>
          <a:xfrm>
            <a:off x="8149701" y="3144915"/>
            <a:ext cx="2942985" cy="369332"/>
          </a:xfrm>
          <a:prstGeom prst="rect">
            <a:avLst/>
          </a:prstGeom>
          <a:noFill/>
        </p:spPr>
        <p:txBody>
          <a:bodyPr wrap="none" rtlCol="0">
            <a:spAutoFit/>
          </a:bodyPr>
          <a:lstStyle/>
          <a:p>
            <a:r>
              <a:rPr lang="fr-FR" dirty="0"/>
              <a:t>Signal de sortie de l‘inverseur</a:t>
            </a:r>
          </a:p>
        </p:txBody>
      </p:sp>
      <p:sp>
        <p:nvSpPr>
          <p:cNvPr id="7" name="Rectangle 6">
            <a:extLst>
              <a:ext uri="{FF2B5EF4-FFF2-40B4-BE49-F238E27FC236}">
                <a16:creationId xmlns:a16="http://schemas.microsoft.com/office/drawing/2014/main" id="{08CF8461-37EA-44E9-97A8-C2BA37EA97DD}"/>
              </a:ext>
            </a:extLst>
          </p:cNvPr>
          <p:cNvSpPr/>
          <p:nvPr/>
        </p:nvSpPr>
        <p:spPr>
          <a:xfrm>
            <a:off x="8105313" y="3107184"/>
            <a:ext cx="3296112" cy="46163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D3F08F3B-82D0-42CB-9862-D401DC6278BC}"/>
              </a:ext>
            </a:extLst>
          </p:cNvPr>
          <p:cNvCxnSpPr>
            <a:cxnSpLocks/>
            <a:stCxn id="7" idx="1"/>
          </p:cNvCxnSpPr>
          <p:nvPr/>
        </p:nvCxnSpPr>
        <p:spPr>
          <a:xfrm flipH="1" flipV="1">
            <a:off x="5974673" y="2968672"/>
            <a:ext cx="2130640" cy="3693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A0AD3362-8FBD-664C-B2E8-33F2DCC1ABAD}"/>
              </a:ext>
            </a:extLst>
          </p:cNvPr>
          <p:cNvSpPr>
            <a:spLocks noGrp="1"/>
          </p:cNvSpPr>
          <p:nvPr>
            <p:ph type="sldNum" sz="quarter" idx="12"/>
          </p:nvPr>
        </p:nvSpPr>
        <p:spPr/>
        <p:txBody>
          <a:bodyPr/>
          <a:lstStyle/>
          <a:p>
            <a:fld id="{E56E1623-C219-724A-B8BF-1DA8FE72009C}" type="slidenum">
              <a:rPr lang="fr-FR" smtClean="0"/>
              <a:t>28</a:t>
            </a:fld>
            <a:endParaRPr lang="fr-FR"/>
          </a:p>
        </p:txBody>
      </p:sp>
    </p:spTree>
    <p:extLst>
      <p:ext uri="{BB962C8B-B14F-4D97-AF65-F5344CB8AC3E}">
        <p14:creationId xmlns:p14="http://schemas.microsoft.com/office/powerpoint/2010/main" val="2939766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1AA594-4598-4D90-A2D2-F9641913EA4A}"/>
              </a:ext>
            </a:extLst>
          </p:cNvPr>
          <p:cNvSpPr>
            <a:spLocks noGrp="1"/>
          </p:cNvSpPr>
          <p:nvPr>
            <p:ph type="title"/>
          </p:nvPr>
        </p:nvSpPr>
        <p:spPr>
          <a:xfrm>
            <a:off x="838200" y="365126"/>
            <a:ext cx="10515600" cy="1179590"/>
          </a:xfrm>
        </p:spPr>
        <p:txBody>
          <a:bodyPr/>
          <a:lstStyle/>
          <a:p>
            <a:pPr algn="ctr"/>
            <a:r>
              <a:rPr lang="fr-FR" sz="4400" b="1" dirty="0"/>
              <a:t>Étude du montage Push-Pull  </a:t>
            </a:r>
            <a:endParaRPr lang="fr-FR"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49F50025-EDEE-4795-976A-BBE4830165EF}"/>
                  </a:ext>
                </a:extLst>
              </p:cNvPr>
              <p:cNvSpPr>
                <a:spLocks noGrp="1"/>
              </p:cNvSpPr>
              <p:nvPr>
                <p:ph idx="1"/>
              </p:nvPr>
            </p:nvSpPr>
            <p:spPr>
              <a:xfrm>
                <a:off x="1113503" y="2911561"/>
                <a:ext cx="10515600" cy="4507961"/>
              </a:xfrm>
            </p:spPr>
            <p:txBody>
              <a:bodyPr>
                <a:normAutofit/>
              </a:bodyPr>
              <a:lstStyle/>
              <a:p>
                <a:pPr marL="0" indent="0">
                  <a:buNone/>
                </a:pPr>
                <a:endParaRPr lang="fr-FR" dirty="0"/>
              </a:p>
              <a:p>
                <a:r>
                  <a:rPr lang="fr-FR" dirty="0"/>
                  <a:t>Le courant </a:t>
                </a:r>
                <a:r>
                  <a:rPr lang="fr-FR" dirty="0" err="1"/>
                  <a:t>Ic</a:t>
                </a:r>
                <a:r>
                  <a:rPr lang="fr-FR" dirty="0"/>
                  <a:t> : </a:t>
                </a:r>
              </a:p>
              <a:p>
                <a:pPr lvl="1">
                  <a:buFont typeface="Wingdings" panose="05000000000000000000" pitchFamily="2" charset="2"/>
                  <a:buChar char="ü"/>
                </a:pPr>
                <a:r>
                  <a:rPr lang="fr-FR" sz="1800" dirty="0"/>
                  <a:t>Quand Q1 conduit </a:t>
                </a:r>
                <a14:m>
                  <m:oMath xmlns:m="http://schemas.openxmlformats.org/officeDocument/2006/math">
                    <m:sSub>
                      <m:sSubPr>
                        <m:ctrlPr>
                          <a:rPr lang="fr-FR" sz="1800" i="1" smtClean="0">
                            <a:latin typeface="Cambria Math" panose="02040503050406030204" pitchFamily="18" charset="0"/>
                          </a:rPr>
                        </m:ctrlPr>
                      </m:sSubPr>
                      <m:e>
                        <m:r>
                          <a:rPr lang="fr-FR" sz="1800" b="0" i="1" smtClean="0">
                            <a:latin typeface="Cambria Math" panose="02040503050406030204" pitchFamily="18" charset="0"/>
                          </a:rPr>
                          <m:t>𝐼</m:t>
                        </m:r>
                      </m:e>
                      <m:sub>
                        <m:r>
                          <a:rPr lang="fr-FR" sz="1800" b="0" i="1" smtClean="0">
                            <a:latin typeface="Cambria Math" panose="02040503050406030204" pitchFamily="18" charset="0"/>
                          </a:rPr>
                          <m:t>𝐶</m:t>
                        </m:r>
                      </m:sub>
                    </m:sSub>
                    <m:r>
                      <a:rPr lang="fr-FR" sz="1800" b="0" i="1" smtClean="0">
                        <a:latin typeface="Cambria Math" panose="02040503050406030204" pitchFamily="18" charset="0"/>
                      </a:rPr>
                      <m:t>=</m:t>
                    </m:r>
                  </m:oMath>
                </a14:m>
                <a:r>
                  <a:rPr lang="fr-FR" sz="1800" dirty="0"/>
                  <a:t> </a:t>
                </a:r>
                <a14:m>
                  <m:oMath xmlns:m="http://schemas.openxmlformats.org/officeDocument/2006/math">
                    <m:sSub>
                      <m:sSubPr>
                        <m:ctrlPr>
                          <a:rPr lang="fr-FR" sz="1800" i="1">
                            <a:latin typeface="Cambria Math" panose="02040503050406030204" pitchFamily="18" charset="0"/>
                          </a:rPr>
                        </m:ctrlPr>
                      </m:sSubPr>
                      <m:e>
                        <m:r>
                          <a:rPr lang="fr-FR" sz="1800" i="1">
                            <a:latin typeface="Cambria Math" panose="02040503050406030204" pitchFamily="18" charset="0"/>
                          </a:rPr>
                          <m:t>𝐼</m:t>
                        </m:r>
                      </m:e>
                      <m:sub>
                        <m:r>
                          <a:rPr lang="fr-FR" sz="1800" b="0" i="1" smtClean="0">
                            <a:latin typeface="Cambria Math" panose="02040503050406030204" pitchFamily="18" charset="0"/>
                          </a:rPr>
                          <m:t>𝐻𝑃</m:t>
                        </m:r>
                      </m:sub>
                    </m:sSub>
                  </m:oMath>
                </a14:m>
                <a:r>
                  <a:rPr lang="fr-FR" sz="1800" dirty="0"/>
                  <a:t> </a:t>
                </a:r>
              </a:p>
            </p:txBody>
          </p:sp>
        </mc:Choice>
        <mc:Fallback xmlns="">
          <p:sp>
            <p:nvSpPr>
              <p:cNvPr id="3" name="Espace réservé du contenu 2">
                <a:extLst>
                  <a:ext uri="{FF2B5EF4-FFF2-40B4-BE49-F238E27FC236}">
                    <a16:creationId xmlns:a16="http://schemas.microsoft.com/office/drawing/2014/main" id="{49F50025-EDEE-4795-976A-BBE4830165EF}"/>
                  </a:ext>
                </a:extLst>
              </p:cNvPr>
              <p:cNvSpPr>
                <a:spLocks noGrp="1" noRot="1" noChangeAspect="1" noMove="1" noResize="1" noEditPoints="1" noAdjustHandles="1" noChangeArrowheads="1" noChangeShapeType="1" noTextEdit="1"/>
              </p:cNvSpPr>
              <p:nvPr>
                <p:ph idx="1"/>
              </p:nvPr>
            </p:nvSpPr>
            <p:spPr>
              <a:xfrm>
                <a:off x="1113503" y="2911561"/>
                <a:ext cx="10515600" cy="4507961"/>
              </a:xfrm>
              <a:blipFill>
                <a:blip r:embed="rId2"/>
                <a:stretch>
                  <a:fillRect l="-174"/>
                </a:stretch>
              </a:blipFill>
            </p:spPr>
            <p:txBody>
              <a:bodyPr/>
              <a:lstStyle/>
              <a:p>
                <a:r>
                  <a:rPr lang="fr-FR">
                    <a:noFill/>
                  </a:rPr>
                  <a:t> </a:t>
                </a:r>
              </a:p>
            </p:txBody>
          </p:sp>
        </mc:Fallback>
      </mc:AlternateContent>
      <p:pic>
        <p:nvPicPr>
          <p:cNvPr id="7" name="Image 6">
            <a:extLst>
              <a:ext uri="{FF2B5EF4-FFF2-40B4-BE49-F238E27FC236}">
                <a16:creationId xmlns:a16="http://schemas.microsoft.com/office/drawing/2014/main" id="{46D80FB0-69D6-4689-AF40-0EA0F3CF2B1D}"/>
              </a:ext>
            </a:extLst>
          </p:cNvPr>
          <p:cNvPicPr>
            <a:picLocks noChangeAspect="1"/>
          </p:cNvPicPr>
          <p:nvPr/>
        </p:nvPicPr>
        <p:blipFill>
          <a:blip r:embed="rId3"/>
          <a:stretch>
            <a:fillRect/>
          </a:stretch>
        </p:blipFill>
        <p:spPr>
          <a:xfrm>
            <a:off x="6096000" y="1544716"/>
            <a:ext cx="4610905" cy="5201100"/>
          </a:xfrm>
          <a:prstGeom prst="rect">
            <a:avLst/>
          </a:prstGeom>
        </p:spPr>
      </p:pic>
      <p:sp>
        <p:nvSpPr>
          <p:cNvPr id="4" name="Espace réservé du numéro de diapositive 3">
            <a:extLst>
              <a:ext uri="{FF2B5EF4-FFF2-40B4-BE49-F238E27FC236}">
                <a16:creationId xmlns:a16="http://schemas.microsoft.com/office/drawing/2014/main" id="{66632D74-7138-5C49-BECA-1EE224FB8B2F}"/>
              </a:ext>
            </a:extLst>
          </p:cNvPr>
          <p:cNvSpPr>
            <a:spLocks noGrp="1"/>
          </p:cNvSpPr>
          <p:nvPr>
            <p:ph type="sldNum" sz="quarter" idx="12"/>
          </p:nvPr>
        </p:nvSpPr>
        <p:spPr/>
        <p:txBody>
          <a:bodyPr/>
          <a:lstStyle/>
          <a:p>
            <a:fld id="{E56E1623-C219-724A-B8BF-1DA8FE72009C}" type="slidenum">
              <a:rPr lang="fr-FR" smtClean="0"/>
              <a:t>29</a:t>
            </a:fld>
            <a:endParaRPr lang="fr-FR"/>
          </a:p>
        </p:txBody>
      </p:sp>
    </p:spTree>
    <p:extLst>
      <p:ext uri="{BB962C8B-B14F-4D97-AF65-F5344CB8AC3E}">
        <p14:creationId xmlns:p14="http://schemas.microsoft.com/office/powerpoint/2010/main" val="2149765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a:t>DEROULEMENT</a:t>
            </a:r>
          </a:p>
        </p:txBody>
      </p:sp>
      <p:sp>
        <p:nvSpPr>
          <p:cNvPr id="3" name="Espace réservé du contenu 2"/>
          <p:cNvSpPr>
            <a:spLocks noGrp="1"/>
          </p:cNvSpPr>
          <p:nvPr>
            <p:ph idx="1"/>
          </p:nvPr>
        </p:nvSpPr>
        <p:spPr>
          <a:xfrm>
            <a:off x="1539240" y="1690688"/>
            <a:ext cx="9814560" cy="4486275"/>
          </a:xfrm>
        </p:spPr>
        <p:txBody>
          <a:bodyPr>
            <a:normAutofit/>
          </a:bodyPr>
          <a:lstStyle/>
          <a:p>
            <a:pPr marL="317500" indent="-317500"/>
            <a:r>
              <a:rPr lang="fr-FR" sz="3600" dirty="0"/>
              <a:t>En 3 Parties :</a:t>
            </a:r>
          </a:p>
          <a:p>
            <a:pPr marL="2625725" lvl="2" indent="-317500">
              <a:buFont typeface="Wingdings" pitchFamily="2" charset="2"/>
              <a:buChar char="v"/>
            </a:pPr>
            <a:r>
              <a:rPr lang="fr-FR" sz="2800" dirty="0"/>
              <a:t>Détection</a:t>
            </a:r>
          </a:p>
          <a:p>
            <a:pPr marL="2625725" lvl="2" indent="-317500">
              <a:buFont typeface="Wingdings" pitchFamily="2" charset="2"/>
              <a:buChar char="v"/>
            </a:pPr>
            <a:r>
              <a:rPr lang="fr-FR" sz="2800" dirty="0"/>
              <a:t>Numérique</a:t>
            </a:r>
          </a:p>
          <a:p>
            <a:pPr marL="2625725" lvl="2" indent="-317500">
              <a:buFont typeface="Wingdings" pitchFamily="2" charset="2"/>
              <a:buChar char="v"/>
            </a:pPr>
            <a:r>
              <a:rPr lang="fr-FR" sz="2800" dirty="0"/>
              <a:t>Signalisation</a:t>
            </a:r>
          </a:p>
          <a:p>
            <a:endParaRPr lang="fr-FR" sz="4000" dirty="0"/>
          </a:p>
        </p:txBody>
      </p:sp>
      <p:pic>
        <p:nvPicPr>
          <p:cNvPr id="2051" name="Picture 3"/>
          <p:cNvPicPr>
            <a:picLocks noChangeAspect="1" noChangeArrowheads="1"/>
          </p:cNvPicPr>
          <p:nvPr/>
        </p:nvPicPr>
        <p:blipFill>
          <a:blip r:embed="rId2"/>
          <a:srcRect l="1367" t="20833" r="4882" b="39583"/>
          <a:stretch>
            <a:fillRect/>
          </a:stretch>
        </p:blipFill>
        <p:spPr bwMode="auto">
          <a:xfrm>
            <a:off x="838200" y="3754524"/>
            <a:ext cx="10796543" cy="2564179"/>
          </a:xfrm>
          <a:prstGeom prst="rect">
            <a:avLst/>
          </a:prstGeom>
          <a:noFill/>
          <a:ln w="9525">
            <a:noFill/>
            <a:miter lim="800000"/>
            <a:headEnd/>
            <a:tailEnd/>
          </a:ln>
          <a:effectLst/>
        </p:spPr>
      </p:pic>
      <p:sp>
        <p:nvSpPr>
          <p:cNvPr id="4" name="Espace réservé du numéro de diapositive 3">
            <a:extLst>
              <a:ext uri="{FF2B5EF4-FFF2-40B4-BE49-F238E27FC236}">
                <a16:creationId xmlns:a16="http://schemas.microsoft.com/office/drawing/2014/main" id="{19D4C5A5-6383-9845-AA96-14F5EE9D7FB8}"/>
              </a:ext>
            </a:extLst>
          </p:cNvPr>
          <p:cNvSpPr>
            <a:spLocks noGrp="1"/>
          </p:cNvSpPr>
          <p:nvPr>
            <p:ph type="sldNum" sz="quarter" idx="12"/>
          </p:nvPr>
        </p:nvSpPr>
        <p:spPr/>
        <p:txBody>
          <a:bodyPr/>
          <a:lstStyle/>
          <a:p>
            <a:fld id="{E56E1623-C219-724A-B8BF-1DA8FE72009C}" type="slidenum">
              <a:rPr lang="fr-FR" smtClean="0"/>
              <a:t>3</a:t>
            </a:fld>
            <a:endParaRPr lang="fr-FR"/>
          </a:p>
        </p:txBody>
      </p:sp>
    </p:spTree>
    <p:extLst>
      <p:ext uri="{BB962C8B-B14F-4D97-AF65-F5344CB8AC3E}">
        <p14:creationId xmlns:p14="http://schemas.microsoft.com/office/powerpoint/2010/main" val="152222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C4698F-FD91-4E97-ADC5-46327E7DED22}"/>
              </a:ext>
            </a:extLst>
          </p:cNvPr>
          <p:cNvSpPr>
            <a:spLocks noGrp="1"/>
          </p:cNvSpPr>
          <p:nvPr>
            <p:ph type="title"/>
          </p:nvPr>
        </p:nvSpPr>
        <p:spPr/>
        <p:txBody>
          <a:bodyPr/>
          <a:lstStyle/>
          <a:p>
            <a:pPr algn="ctr"/>
            <a:r>
              <a:rPr lang="fr-FR" b="1" dirty="0"/>
              <a:t>Calcul du courant </a:t>
            </a:r>
            <a:r>
              <a:rPr lang="fr-FR" b="1" dirty="0" err="1"/>
              <a:t>Ic</a:t>
            </a:r>
            <a:r>
              <a:rPr lang="fr-FR" b="1" dirty="0"/>
              <a:t> </a:t>
            </a: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69F38BF1-5066-447D-8963-68B5B01AC772}"/>
                  </a:ext>
                </a:extLst>
              </p:cNvPr>
              <p:cNvSpPr>
                <a:spLocks noGrp="1"/>
              </p:cNvSpPr>
              <p:nvPr>
                <p:ph idx="1"/>
              </p:nvPr>
            </p:nvSpPr>
            <p:spPr>
              <a:xfrm>
                <a:off x="424131" y="3429000"/>
                <a:ext cx="10515600" cy="4965916"/>
              </a:xfrm>
            </p:spPr>
            <p:txBody>
              <a:bodyPr/>
              <a:lstStyle/>
              <a:p>
                <a14:m>
                  <m:oMath xmlns:m="http://schemas.openxmlformats.org/officeDocument/2006/math">
                    <m:sSub>
                      <m:sSubPr>
                        <m:ctrlPr>
                          <a:rPr lang="fr-FR" sz="1800" i="1" smtClean="0">
                            <a:latin typeface="Cambria Math" panose="02040503050406030204" pitchFamily="18" charset="0"/>
                          </a:rPr>
                        </m:ctrlPr>
                      </m:sSubPr>
                      <m:e>
                        <m:r>
                          <a:rPr lang="fr-FR" sz="1800" b="0" i="1" smtClean="0">
                            <a:latin typeface="Cambria Math" panose="02040503050406030204" pitchFamily="18" charset="0"/>
                          </a:rPr>
                          <m:t>𝑃</m:t>
                        </m:r>
                      </m:e>
                      <m:sub>
                        <m:r>
                          <a:rPr lang="fr-FR" sz="1800" b="0" i="1" smtClean="0">
                            <a:latin typeface="Cambria Math" panose="02040503050406030204" pitchFamily="18" charset="0"/>
                          </a:rPr>
                          <m:t>𝑁</m:t>
                        </m:r>
                      </m:sub>
                    </m:sSub>
                    <m:r>
                      <a:rPr lang="fr-FR" sz="1800" b="0" i="1" smtClean="0">
                        <a:latin typeface="Cambria Math" panose="02040503050406030204" pitchFamily="18" charset="0"/>
                      </a:rPr>
                      <m:t>=</m:t>
                    </m:r>
                    <m:sSub>
                      <m:sSubPr>
                        <m:ctrlPr>
                          <a:rPr lang="fr-FR" sz="1800" b="0" i="1" smtClean="0">
                            <a:latin typeface="Cambria Math" panose="02040503050406030204" pitchFamily="18" charset="0"/>
                          </a:rPr>
                        </m:ctrlPr>
                      </m:sSubPr>
                      <m:e>
                        <m:r>
                          <a:rPr lang="fr-FR" sz="1800" b="0" i="1" smtClean="0">
                            <a:latin typeface="Cambria Math" panose="02040503050406030204" pitchFamily="18" charset="0"/>
                          </a:rPr>
                          <m:t>𝑃</m:t>
                        </m:r>
                      </m:e>
                      <m:sub>
                        <m:r>
                          <a:rPr lang="fr-FR" sz="1800" b="0" i="1" smtClean="0">
                            <a:latin typeface="Cambria Math" panose="02040503050406030204" pitchFamily="18" charset="0"/>
                          </a:rPr>
                          <m:t>𝐻𝑃</m:t>
                        </m:r>
                      </m:sub>
                    </m:sSub>
                    <m:r>
                      <a:rPr lang="fr-FR" sz="1800" b="0" i="1" smtClean="0">
                        <a:latin typeface="Cambria Math" panose="02040503050406030204" pitchFamily="18" charset="0"/>
                      </a:rPr>
                      <m:t>=</m:t>
                    </m:r>
                    <m:r>
                      <a:rPr lang="fr-FR" sz="1800" b="0" i="1" smtClean="0">
                        <a:latin typeface="Cambria Math" panose="02040503050406030204" pitchFamily="18" charset="0"/>
                      </a:rPr>
                      <m:t>𝑅</m:t>
                    </m:r>
                    <m:r>
                      <a:rPr lang="fr-FR" sz="1800" b="0" i="1" smtClean="0">
                        <a:latin typeface="Cambria Math" panose="02040503050406030204" pitchFamily="18" charset="0"/>
                      </a:rPr>
                      <m:t>∗</m:t>
                    </m:r>
                    <m:sSubSup>
                      <m:sSubSupPr>
                        <m:ctrlPr>
                          <a:rPr lang="fr-FR" sz="1800" b="0" i="1" smtClean="0">
                            <a:latin typeface="Cambria Math" panose="02040503050406030204" pitchFamily="18" charset="0"/>
                          </a:rPr>
                        </m:ctrlPr>
                      </m:sSubSupPr>
                      <m:e>
                        <m:r>
                          <a:rPr lang="fr-FR" sz="1800" b="0" i="1" smtClean="0">
                            <a:latin typeface="Cambria Math" panose="02040503050406030204" pitchFamily="18" charset="0"/>
                          </a:rPr>
                          <m:t>𝐼</m:t>
                        </m:r>
                      </m:e>
                      <m:sub>
                        <m:r>
                          <a:rPr lang="fr-FR" sz="1800" b="0" i="1" smtClean="0">
                            <a:latin typeface="Cambria Math" panose="02040503050406030204" pitchFamily="18" charset="0"/>
                          </a:rPr>
                          <m:t>𝑐𝑚𝑎𝑥</m:t>
                        </m:r>
                      </m:sub>
                      <m:sup>
                        <m:r>
                          <a:rPr lang="fr-FR" sz="1800" b="0" i="1" smtClean="0">
                            <a:latin typeface="Cambria Math" panose="02040503050406030204" pitchFamily="18" charset="0"/>
                          </a:rPr>
                          <m:t>2</m:t>
                        </m:r>
                      </m:sup>
                    </m:sSubSup>
                  </m:oMath>
                </a14:m>
                <a:endParaRPr lang="fr-FR" sz="1800" dirty="0"/>
              </a:p>
              <a:p>
                <a14:m>
                  <m:oMath xmlns:m="http://schemas.openxmlformats.org/officeDocument/2006/math">
                    <m:sSub>
                      <m:sSubPr>
                        <m:ctrlPr>
                          <a:rPr lang="fr-FR" sz="1800" i="1" smtClean="0">
                            <a:latin typeface="Cambria Math" panose="02040503050406030204" pitchFamily="18" charset="0"/>
                          </a:rPr>
                        </m:ctrlPr>
                      </m:sSubPr>
                      <m:e>
                        <m:r>
                          <a:rPr lang="fr-FR" sz="1800" b="0" i="1" smtClean="0">
                            <a:latin typeface="Cambria Math" panose="02040503050406030204" pitchFamily="18" charset="0"/>
                          </a:rPr>
                          <m:t>𝐼</m:t>
                        </m:r>
                      </m:e>
                      <m:sub>
                        <m:r>
                          <a:rPr lang="fr-FR" sz="1800" b="0" i="1" smtClean="0">
                            <a:latin typeface="Cambria Math" panose="02040503050406030204" pitchFamily="18" charset="0"/>
                          </a:rPr>
                          <m:t>𝑐𝑚𝑎𝑥</m:t>
                        </m:r>
                      </m:sub>
                    </m:sSub>
                    <m:r>
                      <a:rPr lang="fr-FR" sz="1800" b="0" i="1" smtClean="0">
                        <a:latin typeface="Cambria Math" panose="02040503050406030204" pitchFamily="18" charset="0"/>
                      </a:rPr>
                      <m:t>=</m:t>
                    </m:r>
                    <m:rad>
                      <m:radPr>
                        <m:degHide m:val="on"/>
                        <m:ctrlPr>
                          <a:rPr lang="fr-FR" sz="1800" b="0" i="1" smtClean="0">
                            <a:latin typeface="Cambria Math" panose="02040503050406030204" pitchFamily="18" charset="0"/>
                          </a:rPr>
                        </m:ctrlPr>
                      </m:radPr>
                      <m:deg/>
                      <m:e>
                        <m:f>
                          <m:fPr>
                            <m:ctrlPr>
                              <a:rPr lang="fr-FR" sz="1800" b="0" i="1" smtClean="0">
                                <a:latin typeface="Cambria Math" panose="02040503050406030204" pitchFamily="18" charset="0"/>
                              </a:rPr>
                            </m:ctrlPr>
                          </m:fPr>
                          <m:num>
                            <m:sSub>
                              <m:sSubPr>
                                <m:ctrlPr>
                                  <a:rPr lang="fr-FR" sz="1800" i="1">
                                    <a:latin typeface="Cambria Math" panose="02040503050406030204" pitchFamily="18" charset="0"/>
                                  </a:rPr>
                                </m:ctrlPr>
                              </m:sSubPr>
                              <m:e>
                                <m:r>
                                  <a:rPr lang="fr-FR" sz="1800" i="1">
                                    <a:latin typeface="Cambria Math" panose="02040503050406030204" pitchFamily="18" charset="0"/>
                                  </a:rPr>
                                  <m:t>𝑃</m:t>
                                </m:r>
                              </m:e>
                              <m:sub>
                                <m:r>
                                  <a:rPr lang="fr-FR" sz="1800" i="1">
                                    <a:latin typeface="Cambria Math" panose="02040503050406030204" pitchFamily="18" charset="0"/>
                                  </a:rPr>
                                  <m:t>𝐻𝑃</m:t>
                                </m:r>
                              </m:sub>
                            </m:sSub>
                          </m:num>
                          <m:den>
                            <m:r>
                              <a:rPr lang="fr-FR" sz="1800" b="0" i="1" smtClean="0">
                                <a:latin typeface="Cambria Math" panose="02040503050406030204" pitchFamily="18" charset="0"/>
                              </a:rPr>
                              <m:t>𝑅</m:t>
                            </m:r>
                          </m:den>
                        </m:f>
                      </m:e>
                    </m:rad>
                    <m:r>
                      <a:rPr lang="fr-FR" sz="1800" b="0" i="1" smtClean="0">
                        <a:latin typeface="Cambria Math" panose="02040503050406030204" pitchFamily="18" charset="0"/>
                      </a:rPr>
                      <m:t>= </m:t>
                    </m:r>
                    <m:rad>
                      <m:radPr>
                        <m:degHide m:val="on"/>
                        <m:ctrlPr>
                          <a:rPr lang="fr-FR" sz="1800" i="1">
                            <a:latin typeface="Cambria Math" panose="02040503050406030204" pitchFamily="18" charset="0"/>
                          </a:rPr>
                        </m:ctrlPr>
                      </m:radPr>
                      <m:deg/>
                      <m:e>
                        <m:f>
                          <m:fPr>
                            <m:ctrlPr>
                              <a:rPr lang="fr-FR" sz="1800" i="1">
                                <a:latin typeface="Cambria Math" panose="02040503050406030204" pitchFamily="18" charset="0"/>
                              </a:rPr>
                            </m:ctrlPr>
                          </m:fPr>
                          <m:num>
                            <m:r>
                              <a:rPr lang="fr-FR" sz="1800" b="0" i="1" smtClean="0">
                                <a:latin typeface="Cambria Math" panose="02040503050406030204" pitchFamily="18" charset="0"/>
                              </a:rPr>
                              <m:t>2</m:t>
                            </m:r>
                          </m:num>
                          <m:den>
                            <m:r>
                              <a:rPr lang="fr-FR" sz="1800" b="0" i="1" smtClean="0">
                                <a:latin typeface="Cambria Math" panose="02040503050406030204" pitchFamily="18" charset="0"/>
                              </a:rPr>
                              <m:t>4</m:t>
                            </m:r>
                          </m:den>
                        </m:f>
                      </m:e>
                    </m:rad>
                    <m:r>
                      <a:rPr lang="fr-FR" sz="1800" b="0" i="1" smtClean="0">
                        <a:latin typeface="Cambria Math" panose="02040503050406030204" pitchFamily="18" charset="0"/>
                      </a:rPr>
                      <m:t>=707</m:t>
                    </m:r>
                    <m:r>
                      <a:rPr lang="fr-FR" sz="1800" b="0" i="1" smtClean="0">
                        <a:latin typeface="Cambria Math" panose="02040503050406030204" pitchFamily="18" charset="0"/>
                      </a:rPr>
                      <m:t>𝑚𝐴</m:t>
                    </m:r>
                  </m:oMath>
                </a14:m>
                <a:endParaRPr lang="fr-FR" sz="1800" b="0" dirty="0"/>
              </a:p>
              <a:p>
                <a14:m>
                  <m:oMath xmlns:m="http://schemas.openxmlformats.org/officeDocument/2006/math">
                    <m:sSub>
                      <m:sSubPr>
                        <m:ctrlPr>
                          <a:rPr lang="fr-FR" sz="1800" i="1" smtClean="0">
                            <a:latin typeface="Cambria Math" panose="02040503050406030204" pitchFamily="18" charset="0"/>
                          </a:rPr>
                        </m:ctrlPr>
                      </m:sSubPr>
                      <m:e>
                        <m:r>
                          <a:rPr lang="fr-FR" sz="1800" b="0" i="1" smtClean="0">
                            <a:latin typeface="Cambria Math" panose="02040503050406030204" pitchFamily="18" charset="0"/>
                          </a:rPr>
                          <m:t>𝐼</m:t>
                        </m:r>
                      </m:e>
                      <m:sub>
                        <m:r>
                          <a:rPr lang="fr-FR" sz="1800" b="0" i="1" smtClean="0">
                            <a:latin typeface="Cambria Math" panose="02040503050406030204" pitchFamily="18" charset="0"/>
                          </a:rPr>
                          <m:t>𝑐𝑒𝑓𝑓</m:t>
                        </m:r>
                      </m:sub>
                    </m:sSub>
                    <m:r>
                      <a:rPr lang="fr-FR" sz="1800" b="0" i="1" smtClean="0">
                        <a:latin typeface="Cambria Math" panose="02040503050406030204" pitchFamily="18" charset="0"/>
                      </a:rPr>
                      <m:t>=</m:t>
                    </m:r>
                    <m:f>
                      <m:fPr>
                        <m:ctrlPr>
                          <a:rPr lang="fr-FR" sz="1800" b="0" i="1" smtClean="0">
                            <a:latin typeface="Cambria Math" panose="02040503050406030204" pitchFamily="18" charset="0"/>
                          </a:rPr>
                        </m:ctrlPr>
                      </m:fPr>
                      <m:num>
                        <m:sSub>
                          <m:sSubPr>
                            <m:ctrlPr>
                              <a:rPr lang="fr-FR" sz="1800" i="1">
                                <a:latin typeface="Cambria Math" panose="02040503050406030204" pitchFamily="18" charset="0"/>
                              </a:rPr>
                            </m:ctrlPr>
                          </m:sSubPr>
                          <m:e>
                            <m:r>
                              <a:rPr lang="fr-FR" sz="1800" i="1">
                                <a:latin typeface="Cambria Math" panose="02040503050406030204" pitchFamily="18" charset="0"/>
                              </a:rPr>
                              <m:t>𝐼</m:t>
                            </m:r>
                          </m:e>
                          <m:sub>
                            <m:r>
                              <a:rPr lang="fr-FR" sz="1800" i="1">
                                <a:latin typeface="Cambria Math" panose="02040503050406030204" pitchFamily="18" charset="0"/>
                              </a:rPr>
                              <m:t>𝑐𝑚𝑎𝑥</m:t>
                            </m:r>
                          </m:sub>
                        </m:sSub>
                      </m:num>
                      <m:den>
                        <m:rad>
                          <m:radPr>
                            <m:degHide m:val="on"/>
                            <m:ctrlPr>
                              <a:rPr lang="fr-FR" sz="1800" b="0" i="1" smtClean="0">
                                <a:latin typeface="Cambria Math" panose="02040503050406030204" pitchFamily="18" charset="0"/>
                              </a:rPr>
                            </m:ctrlPr>
                          </m:radPr>
                          <m:deg/>
                          <m:e>
                            <m:r>
                              <a:rPr lang="fr-FR" sz="1800" b="0" i="1" smtClean="0">
                                <a:latin typeface="Cambria Math" panose="02040503050406030204" pitchFamily="18" charset="0"/>
                              </a:rPr>
                              <m:t>2</m:t>
                            </m:r>
                          </m:e>
                        </m:rad>
                      </m:den>
                    </m:f>
                    <m:r>
                      <a:rPr lang="fr-FR" sz="1800" b="0" i="1" smtClean="0">
                        <a:latin typeface="Cambria Math" panose="02040503050406030204" pitchFamily="18" charset="0"/>
                      </a:rPr>
                      <m:t>=</m:t>
                    </m:r>
                    <m:f>
                      <m:fPr>
                        <m:ctrlPr>
                          <a:rPr lang="fr-FR" sz="1800" b="0" i="1" smtClean="0">
                            <a:latin typeface="Cambria Math" panose="02040503050406030204" pitchFamily="18" charset="0"/>
                          </a:rPr>
                        </m:ctrlPr>
                      </m:fPr>
                      <m:num>
                        <m:r>
                          <a:rPr lang="fr-FR" sz="1800" b="0" i="1" smtClean="0">
                            <a:latin typeface="Cambria Math" panose="02040503050406030204" pitchFamily="18" charset="0"/>
                          </a:rPr>
                          <m:t>707</m:t>
                        </m:r>
                      </m:num>
                      <m:den>
                        <m:rad>
                          <m:radPr>
                            <m:degHide m:val="on"/>
                            <m:ctrlPr>
                              <a:rPr lang="fr-FR" sz="1800" b="0" i="1" smtClean="0">
                                <a:latin typeface="Cambria Math" panose="02040503050406030204" pitchFamily="18" charset="0"/>
                              </a:rPr>
                            </m:ctrlPr>
                          </m:radPr>
                          <m:deg/>
                          <m:e>
                            <m:r>
                              <a:rPr lang="fr-FR" sz="1800" b="0" i="1" smtClean="0">
                                <a:latin typeface="Cambria Math" panose="02040503050406030204" pitchFamily="18" charset="0"/>
                              </a:rPr>
                              <m:t>2</m:t>
                            </m:r>
                          </m:e>
                        </m:rad>
                      </m:den>
                    </m:f>
                    <m:r>
                      <a:rPr lang="fr-FR" sz="1800" b="0" i="1" smtClean="0">
                        <a:latin typeface="Cambria Math" panose="02040503050406030204" pitchFamily="18" charset="0"/>
                      </a:rPr>
                      <m:t>=500</m:t>
                    </m:r>
                    <m:r>
                      <a:rPr lang="fr-FR" sz="1800" b="0" i="1" smtClean="0">
                        <a:latin typeface="Cambria Math" panose="02040503050406030204" pitchFamily="18" charset="0"/>
                      </a:rPr>
                      <m:t>𝑚𝐴</m:t>
                    </m:r>
                  </m:oMath>
                </a14:m>
                <a:r>
                  <a:rPr lang="fr-FR" sz="1800" b="0" dirty="0"/>
                  <a:t>                                                      DATASHEET transistor 2N1711</a:t>
                </a:r>
              </a:p>
              <a:p>
                <a:endParaRPr lang="fr-FR" sz="1800" dirty="0"/>
              </a:p>
              <a:p>
                <a:endParaRPr lang="fr-FR" sz="1800" dirty="0"/>
              </a:p>
              <a:p>
                <a:endParaRPr lang="fr-FR" sz="1800" dirty="0"/>
              </a:p>
              <a:p>
                <a:pPr marL="0" indent="0" algn="r">
                  <a:buNone/>
                </a:pPr>
                <a:endParaRPr lang="fr-FR" sz="1800" b="0" dirty="0"/>
              </a:p>
              <a:p>
                <a:pPr marL="0" indent="0">
                  <a:buNone/>
                </a:pPr>
                <a:endParaRPr lang="fr-FR" dirty="0"/>
              </a:p>
            </p:txBody>
          </p:sp>
        </mc:Choice>
        <mc:Fallback xmlns="">
          <p:sp>
            <p:nvSpPr>
              <p:cNvPr id="3" name="Espace réservé du contenu 2">
                <a:extLst>
                  <a:ext uri="{FF2B5EF4-FFF2-40B4-BE49-F238E27FC236}">
                    <a16:creationId xmlns:a16="http://schemas.microsoft.com/office/drawing/2014/main" id="{69F38BF1-5066-447D-8963-68B5B01AC772}"/>
                  </a:ext>
                </a:extLst>
              </p:cNvPr>
              <p:cNvSpPr>
                <a:spLocks noGrp="1" noRot="1" noChangeAspect="1" noMove="1" noResize="1" noEditPoints="1" noAdjustHandles="1" noChangeArrowheads="1" noChangeShapeType="1" noTextEdit="1"/>
              </p:cNvSpPr>
              <p:nvPr>
                <p:ph idx="1"/>
              </p:nvPr>
            </p:nvSpPr>
            <p:spPr>
              <a:xfrm>
                <a:off x="424131" y="3429000"/>
                <a:ext cx="10515600" cy="4965916"/>
              </a:xfrm>
              <a:blipFill>
                <a:blip r:embed="rId2"/>
                <a:stretch>
                  <a:fillRect l="-174"/>
                </a:stretch>
              </a:blipFill>
            </p:spPr>
            <p:txBody>
              <a:bodyPr/>
              <a:lstStyle/>
              <a:p>
                <a:r>
                  <a:rPr lang="fr-FR">
                    <a:noFill/>
                  </a:rPr>
                  <a:t> </a:t>
                </a:r>
              </a:p>
            </p:txBody>
          </p:sp>
        </mc:Fallback>
      </mc:AlternateContent>
      <p:pic>
        <p:nvPicPr>
          <p:cNvPr id="5" name="Image 4">
            <a:extLst>
              <a:ext uri="{FF2B5EF4-FFF2-40B4-BE49-F238E27FC236}">
                <a16:creationId xmlns:a16="http://schemas.microsoft.com/office/drawing/2014/main" id="{604CAB15-2E29-48DF-9A63-069B5421892F}"/>
              </a:ext>
            </a:extLst>
          </p:cNvPr>
          <p:cNvPicPr>
            <a:picLocks noChangeAspect="1"/>
          </p:cNvPicPr>
          <p:nvPr/>
        </p:nvPicPr>
        <p:blipFill>
          <a:blip r:embed="rId3"/>
          <a:stretch>
            <a:fillRect/>
          </a:stretch>
        </p:blipFill>
        <p:spPr>
          <a:xfrm>
            <a:off x="5170654" y="2803066"/>
            <a:ext cx="6232124" cy="2875063"/>
          </a:xfrm>
          <a:prstGeom prst="rect">
            <a:avLst/>
          </a:prstGeom>
        </p:spPr>
      </p:pic>
      <p:sp>
        <p:nvSpPr>
          <p:cNvPr id="4" name="Espace réservé du numéro de diapositive 3">
            <a:extLst>
              <a:ext uri="{FF2B5EF4-FFF2-40B4-BE49-F238E27FC236}">
                <a16:creationId xmlns:a16="http://schemas.microsoft.com/office/drawing/2014/main" id="{206A71D3-EDF3-1247-839C-28D1F85028C2}"/>
              </a:ext>
            </a:extLst>
          </p:cNvPr>
          <p:cNvSpPr>
            <a:spLocks noGrp="1"/>
          </p:cNvSpPr>
          <p:nvPr>
            <p:ph type="sldNum" sz="quarter" idx="12"/>
          </p:nvPr>
        </p:nvSpPr>
        <p:spPr/>
        <p:txBody>
          <a:bodyPr/>
          <a:lstStyle/>
          <a:p>
            <a:fld id="{E56E1623-C219-724A-B8BF-1DA8FE72009C}" type="slidenum">
              <a:rPr lang="fr-FR" smtClean="0"/>
              <a:t>30</a:t>
            </a:fld>
            <a:endParaRPr lang="fr-FR"/>
          </a:p>
        </p:txBody>
      </p:sp>
    </p:spTree>
    <p:extLst>
      <p:ext uri="{BB962C8B-B14F-4D97-AF65-F5344CB8AC3E}">
        <p14:creationId xmlns:p14="http://schemas.microsoft.com/office/powerpoint/2010/main" val="3273829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2811C0A6-C1CD-40CD-931E-E14FB9D41AAC}"/>
                  </a:ext>
                </a:extLst>
              </p:cNvPr>
              <p:cNvSpPr>
                <a:spLocks noGrp="1"/>
              </p:cNvSpPr>
              <p:nvPr>
                <p:ph idx="1"/>
              </p:nvPr>
            </p:nvSpPr>
            <p:spPr>
              <a:xfrm>
                <a:off x="749710" y="1813431"/>
                <a:ext cx="10515600" cy="5759713"/>
              </a:xfrm>
            </p:spPr>
            <p:txBody>
              <a:bodyPr/>
              <a:lstStyle/>
              <a:p>
                <a:endParaRPr lang="fr-FR" dirty="0"/>
              </a:p>
              <a:p>
                <a:pPr marL="0" indent="0">
                  <a:buNone/>
                </a:pPr>
                <a:endParaRPr lang="fr-FR" dirty="0"/>
              </a:p>
              <a:p>
                <a:pPr marL="0" indent="0">
                  <a:buNone/>
                </a:pPr>
                <a:endParaRPr lang="fr-FR" sz="2000" dirty="0"/>
              </a:p>
              <a:p>
                <a:r>
                  <a:rPr lang="fr-FR" sz="2000" dirty="0"/>
                  <a:t>Loi de maille </a:t>
                </a:r>
                <a14:m>
                  <m:oMath xmlns:m="http://schemas.openxmlformats.org/officeDocument/2006/math">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𝑉</m:t>
                        </m:r>
                      </m:e>
                      <m:sub>
                        <m:r>
                          <a:rPr lang="fr-FR" sz="2000" b="0" i="1" smtClean="0">
                            <a:latin typeface="Cambria Math" panose="02040503050406030204" pitchFamily="18" charset="0"/>
                          </a:rPr>
                          <m:t>𝐻𝑃</m:t>
                        </m:r>
                        <m:r>
                          <a:rPr lang="fr-FR" sz="2000" b="0" i="1" smtClean="0">
                            <a:latin typeface="Cambria Math" panose="02040503050406030204" pitchFamily="18" charset="0"/>
                          </a:rPr>
                          <m:t> </m:t>
                        </m:r>
                      </m:sub>
                    </m:sSub>
                    <m:r>
                      <a:rPr lang="fr-FR" sz="2000" b="0" i="1" smtClean="0">
                        <a:latin typeface="Cambria Math" panose="02040503050406030204" pitchFamily="18" charset="0"/>
                      </a:rPr>
                      <m:t>=</m:t>
                    </m:r>
                    <m:r>
                      <a:rPr lang="fr-FR" sz="2000" b="0" i="1" smtClean="0">
                        <a:latin typeface="Cambria Math" panose="02040503050406030204" pitchFamily="18" charset="0"/>
                      </a:rPr>
                      <m:t>𝑅</m:t>
                    </m:r>
                    <m:r>
                      <a:rPr lang="fr-FR" sz="2000" b="0" i="1" smtClean="0">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𝐼</m:t>
                        </m:r>
                      </m:e>
                      <m:sub>
                        <m:r>
                          <a:rPr lang="fr-FR" sz="2000" i="1">
                            <a:latin typeface="Cambria Math" panose="02040503050406030204" pitchFamily="18" charset="0"/>
                          </a:rPr>
                          <m:t>𝐶</m:t>
                        </m:r>
                      </m:sub>
                    </m:sSub>
                    <m:r>
                      <a:rPr lang="fr-FR" sz="2000" b="0" i="1" smtClean="0">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𝑉</m:t>
                        </m:r>
                      </m:e>
                      <m:sub>
                        <m:r>
                          <a:rPr lang="fr-FR" sz="2000" b="0" i="1" smtClean="0">
                            <a:latin typeface="Cambria Math" panose="02040503050406030204" pitchFamily="18" charset="0"/>
                          </a:rPr>
                          <m:t>𝐵𝐸</m:t>
                        </m:r>
                        <m:r>
                          <a:rPr lang="fr-FR" sz="2000" i="1">
                            <a:latin typeface="Cambria Math" panose="02040503050406030204" pitchFamily="18" charset="0"/>
                          </a:rPr>
                          <m:t> </m:t>
                        </m:r>
                      </m:sub>
                    </m:sSub>
                    <m:r>
                      <a:rPr lang="fr-FR" sz="2000" b="0" i="1" smtClean="0">
                        <a:latin typeface="Cambria Math" panose="02040503050406030204" pitchFamily="18" charset="0"/>
                      </a:rPr>
                      <m:t>+</m:t>
                    </m:r>
                    <m:sSub>
                      <m:sSubPr>
                        <m:ctrlPr>
                          <a:rPr lang="fr-FR" sz="2000" i="1">
                            <a:latin typeface="Cambria Math" panose="02040503050406030204" pitchFamily="18" charset="0"/>
                          </a:rPr>
                        </m:ctrlPr>
                      </m:sSubPr>
                      <m:e>
                        <m:r>
                          <a:rPr lang="fr-FR" sz="2000" b="0" i="1" smtClean="0">
                            <a:latin typeface="Cambria Math" panose="02040503050406030204" pitchFamily="18" charset="0"/>
                          </a:rPr>
                          <m:t>𝑅</m:t>
                        </m:r>
                      </m:e>
                      <m:sub>
                        <m:r>
                          <a:rPr lang="fr-FR" sz="2000" b="0" i="1" smtClean="0">
                            <a:latin typeface="Cambria Math" panose="02040503050406030204" pitchFamily="18" charset="0"/>
                          </a:rPr>
                          <m:t>10</m:t>
                        </m:r>
                      </m:sub>
                    </m:sSub>
                    <m:r>
                      <a:rPr lang="fr-FR" sz="2000" b="0" i="1" smtClean="0">
                        <a:latin typeface="Cambria Math" panose="02040503050406030204" pitchFamily="18" charset="0"/>
                      </a:rPr>
                      <m:t>∗</m:t>
                    </m:r>
                    <m:f>
                      <m:fPr>
                        <m:ctrlPr>
                          <a:rPr lang="fr-FR" sz="2000" b="0" i="1" smtClean="0">
                            <a:latin typeface="Cambria Math" panose="02040503050406030204" pitchFamily="18" charset="0"/>
                          </a:rPr>
                        </m:ctrlPr>
                      </m:fPr>
                      <m:num>
                        <m:sSub>
                          <m:sSubPr>
                            <m:ctrlPr>
                              <a:rPr lang="fr-FR" sz="2000" i="1">
                                <a:latin typeface="Cambria Math" panose="02040503050406030204" pitchFamily="18" charset="0"/>
                              </a:rPr>
                            </m:ctrlPr>
                          </m:sSubPr>
                          <m:e>
                            <m:r>
                              <a:rPr lang="fr-FR" sz="2000" i="1">
                                <a:latin typeface="Cambria Math" panose="02040503050406030204" pitchFamily="18" charset="0"/>
                              </a:rPr>
                              <m:t>𝐼</m:t>
                            </m:r>
                          </m:e>
                          <m:sub>
                            <m:r>
                              <a:rPr lang="fr-FR" sz="2000" i="1">
                                <a:latin typeface="Cambria Math" panose="02040503050406030204" pitchFamily="18" charset="0"/>
                              </a:rPr>
                              <m:t>𝐶</m:t>
                            </m:r>
                          </m:sub>
                        </m:sSub>
                      </m:num>
                      <m:den>
                        <m:r>
                          <a:rPr lang="fr-FR" sz="2000" b="0" i="1" smtClean="0">
                            <a:latin typeface="Cambria Math" panose="02040503050406030204" pitchFamily="18" charset="0"/>
                            <a:ea typeface="Cambria Math" panose="02040503050406030204" pitchFamily="18" charset="0"/>
                          </a:rPr>
                          <m:t>𝛽</m:t>
                        </m:r>
                      </m:den>
                    </m:f>
                  </m:oMath>
                </a14:m>
                <a:r>
                  <a:rPr lang="fr-FR" sz="2000" dirty="0"/>
                  <a:t> </a:t>
                </a:r>
              </a:p>
              <a:p>
                <a14:m>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𝐼</m:t>
                        </m:r>
                      </m:e>
                      <m:sub>
                        <m:r>
                          <a:rPr lang="fr-FR" sz="2000" b="0" i="1" smtClean="0">
                            <a:latin typeface="Cambria Math" panose="02040503050406030204" pitchFamily="18" charset="0"/>
                          </a:rPr>
                          <m:t>𝐶</m:t>
                        </m:r>
                      </m:sub>
                    </m:sSub>
                  </m:oMath>
                </a14:m>
                <a:r>
                  <a:rPr lang="fr-FR" sz="2000" dirty="0"/>
                  <a:t>= </a:t>
                </a:r>
                <a14:m>
                  <m:oMath xmlns:m="http://schemas.openxmlformats.org/officeDocument/2006/math">
                    <m:f>
                      <m:fPr>
                        <m:ctrlPr>
                          <a:rPr lang="fr-FR" sz="2000" i="1" smtClean="0">
                            <a:latin typeface="Cambria Math" panose="02040503050406030204" pitchFamily="18" charset="0"/>
                          </a:rPr>
                        </m:ctrlPr>
                      </m:fPr>
                      <m:num>
                        <m:sSub>
                          <m:sSubPr>
                            <m:ctrlPr>
                              <a:rPr lang="fr-FR" sz="2000" i="1">
                                <a:latin typeface="Cambria Math" panose="02040503050406030204" pitchFamily="18" charset="0"/>
                              </a:rPr>
                            </m:ctrlPr>
                          </m:sSubPr>
                          <m:e>
                            <m:r>
                              <a:rPr lang="fr-FR" sz="2000" i="1">
                                <a:latin typeface="Cambria Math" panose="02040503050406030204" pitchFamily="18" charset="0"/>
                              </a:rPr>
                              <m:t>𝑉</m:t>
                            </m:r>
                          </m:e>
                          <m:sub>
                            <m:r>
                              <a:rPr lang="fr-FR" sz="2000" b="0" i="1" smtClean="0">
                                <a:latin typeface="Cambria Math" panose="02040503050406030204" pitchFamily="18" charset="0"/>
                              </a:rPr>
                              <m:t>𝐻𝑃</m:t>
                            </m:r>
                            <m:r>
                              <a:rPr lang="fr-FR" sz="2000" i="1">
                                <a:latin typeface="Cambria Math" panose="02040503050406030204" pitchFamily="18" charset="0"/>
                              </a:rPr>
                              <m:t> </m:t>
                            </m:r>
                          </m:sub>
                        </m:sSub>
                        <m:r>
                          <a:rPr lang="fr-FR" sz="2000" b="0" i="1" smtClean="0">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𝑉</m:t>
                            </m:r>
                          </m:e>
                          <m:sub>
                            <m:r>
                              <a:rPr lang="fr-FR" sz="2000" i="1">
                                <a:latin typeface="Cambria Math" panose="02040503050406030204" pitchFamily="18" charset="0"/>
                              </a:rPr>
                              <m:t>𝐵𝐸</m:t>
                            </m:r>
                            <m:r>
                              <a:rPr lang="fr-FR" sz="2000" i="1">
                                <a:latin typeface="Cambria Math" panose="02040503050406030204" pitchFamily="18" charset="0"/>
                              </a:rPr>
                              <m:t> </m:t>
                            </m:r>
                          </m:sub>
                        </m:sSub>
                      </m:num>
                      <m:den>
                        <m:r>
                          <m:rPr>
                            <m:nor/>
                          </m:rPr>
                          <a:rPr lang="fr-FR" sz="2000" dirty="0"/>
                          <m:t>(</m:t>
                        </m:r>
                        <m:r>
                          <m:rPr>
                            <m:nor/>
                          </m:rPr>
                          <a:rPr lang="fr-FR" sz="2000" dirty="0"/>
                          <m:t>R</m:t>
                        </m:r>
                        <m:r>
                          <m:rPr>
                            <m:nor/>
                          </m:rPr>
                          <a:rPr lang="fr-FR" sz="2000" dirty="0"/>
                          <m:t>+  </m:t>
                        </m:r>
                        <m:f>
                          <m:fPr>
                            <m:ctrlPr>
                              <a:rPr lang="fr-FR" sz="2000" i="1">
                                <a:latin typeface="Cambria Math" panose="02040503050406030204" pitchFamily="18" charset="0"/>
                              </a:rPr>
                            </m:ctrlPr>
                          </m:fPr>
                          <m:num>
                            <m:sSub>
                              <m:sSubPr>
                                <m:ctrlPr>
                                  <a:rPr lang="fr-FR" sz="2000" i="1">
                                    <a:latin typeface="Cambria Math" panose="02040503050406030204" pitchFamily="18" charset="0"/>
                                  </a:rPr>
                                </m:ctrlPr>
                              </m:sSubPr>
                              <m:e>
                                <m:r>
                                  <a:rPr lang="fr-FR" sz="2000" i="1">
                                    <a:latin typeface="Cambria Math" panose="02040503050406030204" pitchFamily="18" charset="0"/>
                                  </a:rPr>
                                  <m:t>𝑅</m:t>
                                </m:r>
                              </m:e>
                              <m:sub>
                                <m:r>
                                  <a:rPr lang="fr-FR" sz="2000" i="1">
                                    <a:latin typeface="Cambria Math" panose="02040503050406030204" pitchFamily="18" charset="0"/>
                                  </a:rPr>
                                  <m:t>10</m:t>
                                </m:r>
                              </m:sub>
                            </m:sSub>
                          </m:num>
                          <m:den>
                            <m:r>
                              <a:rPr lang="fr-FR" sz="2000" i="1">
                                <a:latin typeface="Cambria Math" panose="02040503050406030204" pitchFamily="18" charset="0"/>
                                <a:ea typeface="Cambria Math" panose="02040503050406030204" pitchFamily="18" charset="0"/>
                              </a:rPr>
                              <m:t>𝛽</m:t>
                            </m:r>
                          </m:den>
                        </m:f>
                        <m:r>
                          <m:rPr>
                            <m:nor/>
                          </m:rPr>
                          <a:rPr lang="fr-FR" sz="2000" dirty="0"/>
                          <m:t>)</m:t>
                        </m:r>
                      </m:den>
                    </m:f>
                  </m:oMath>
                </a14:m>
                <a:r>
                  <a:rPr lang="fr-FR" sz="2000" dirty="0"/>
                  <a:t> = </a:t>
                </a:r>
                <a14:m>
                  <m:oMath xmlns:m="http://schemas.openxmlformats.org/officeDocument/2006/math">
                    <m:f>
                      <m:fPr>
                        <m:ctrlPr>
                          <a:rPr lang="fr-FR" sz="2000" i="1" smtClean="0">
                            <a:latin typeface="Cambria Math" panose="02040503050406030204" pitchFamily="18" charset="0"/>
                          </a:rPr>
                        </m:ctrlPr>
                      </m:fPr>
                      <m:num>
                        <m:r>
                          <a:rPr lang="fr-FR" sz="2000" b="0" i="1" smtClean="0">
                            <a:latin typeface="Cambria Math" panose="02040503050406030204" pitchFamily="18" charset="0"/>
                          </a:rPr>
                          <m:t>2,7 −0,65 </m:t>
                        </m:r>
                      </m:num>
                      <m:den>
                        <m:r>
                          <a:rPr lang="fr-FR" sz="2000" b="0" i="1" smtClean="0">
                            <a:latin typeface="Cambria Math" panose="02040503050406030204" pitchFamily="18" charset="0"/>
                          </a:rPr>
                          <m:t>(4+</m:t>
                        </m:r>
                        <m:f>
                          <m:fPr>
                            <m:ctrlPr>
                              <a:rPr lang="fr-FR" sz="2000" b="0" i="1" smtClean="0">
                                <a:latin typeface="Cambria Math" panose="02040503050406030204" pitchFamily="18" charset="0"/>
                              </a:rPr>
                            </m:ctrlPr>
                          </m:fPr>
                          <m:num>
                            <m:r>
                              <a:rPr lang="fr-FR" sz="2000" b="0" i="1" smtClean="0">
                                <a:latin typeface="Cambria Math" panose="02040503050406030204" pitchFamily="18" charset="0"/>
                              </a:rPr>
                              <m:t>120</m:t>
                            </m:r>
                          </m:num>
                          <m:den>
                            <m:r>
                              <a:rPr lang="fr-FR" sz="2000" b="0" i="1" smtClean="0">
                                <a:latin typeface="Cambria Math" panose="02040503050406030204" pitchFamily="18" charset="0"/>
                              </a:rPr>
                              <m:t>150</m:t>
                            </m:r>
                          </m:den>
                        </m:f>
                        <m:r>
                          <a:rPr lang="fr-FR" sz="2000" b="0" i="1" smtClean="0">
                            <a:latin typeface="Cambria Math" panose="02040503050406030204" pitchFamily="18" charset="0"/>
                          </a:rPr>
                          <m:t>)</m:t>
                        </m:r>
                      </m:den>
                    </m:f>
                    <m:r>
                      <a:rPr lang="fr-FR" sz="2000" b="0" i="1" smtClean="0">
                        <a:latin typeface="Cambria Math" panose="02040503050406030204" pitchFamily="18" charset="0"/>
                      </a:rPr>
                      <m:t>=  427 </m:t>
                    </m:r>
                    <m:r>
                      <a:rPr lang="fr-FR" sz="2000" b="0" i="1" smtClean="0">
                        <a:latin typeface="Cambria Math" panose="02040503050406030204" pitchFamily="18" charset="0"/>
                      </a:rPr>
                      <m:t>𝑚𝐴</m:t>
                    </m:r>
                  </m:oMath>
                </a14:m>
                <a:endParaRPr lang="fr-FR" sz="2000" dirty="0"/>
              </a:p>
              <a:p>
                <a:pPr marL="0" indent="0">
                  <a:buNone/>
                </a:pPr>
                <a:endParaRPr lang="fr-FR" dirty="0"/>
              </a:p>
              <a:p>
                <a:pPr marL="0" indent="0">
                  <a:buNone/>
                </a:pPr>
                <a:endParaRPr lang="fr-FR" dirty="0"/>
              </a:p>
              <a:p>
                <a:endParaRPr lang="fr-FR" dirty="0"/>
              </a:p>
            </p:txBody>
          </p:sp>
        </mc:Choice>
        <mc:Fallback xmlns="">
          <p:sp>
            <p:nvSpPr>
              <p:cNvPr id="3" name="Espace réservé du contenu 2">
                <a:extLst>
                  <a:ext uri="{FF2B5EF4-FFF2-40B4-BE49-F238E27FC236}">
                    <a16:creationId xmlns:a16="http://schemas.microsoft.com/office/drawing/2014/main" id="{2811C0A6-C1CD-40CD-931E-E14FB9D41AAC}"/>
                  </a:ext>
                </a:extLst>
              </p:cNvPr>
              <p:cNvSpPr>
                <a:spLocks noGrp="1" noRot="1" noChangeAspect="1" noMove="1" noResize="1" noEditPoints="1" noAdjustHandles="1" noChangeArrowheads="1" noChangeShapeType="1" noTextEdit="1"/>
              </p:cNvSpPr>
              <p:nvPr>
                <p:ph idx="1"/>
              </p:nvPr>
            </p:nvSpPr>
            <p:spPr>
              <a:xfrm>
                <a:off x="749710" y="1813431"/>
                <a:ext cx="10515600" cy="5759713"/>
              </a:xfrm>
              <a:blipFill>
                <a:blip r:embed="rId2"/>
                <a:stretch>
                  <a:fillRect l="-290"/>
                </a:stretch>
              </a:blipFill>
            </p:spPr>
            <p:txBody>
              <a:bodyPr/>
              <a:lstStyle/>
              <a:p>
                <a:r>
                  <a:rPr lang="fr-FR">
                    <a:noFill/>
                  </a:rPr>
                  <a:t> </a:t>
                </a:r>
              </a:p>
            </p:txBody>
          </p:sp>
        </mc:Fallback>
      </mc:AlternateContent>
      <p:pic>
        <p:nvPicPr>
          <p:cNvPr id="7" name="Image 6">
            <a:extLst>
              <a:ext uri="{FF2B5EF4-FFF2-40B4-BE49-F238E27FC236}">
                <a16:creationId xmlns:a16="http://schemas.microsoft.com/office/drawing/2014/main" id="{5877F614-D2BF-48BC-B0D8-624B6F6A85F9}"/>
              </a:ext>
            </a:extLst>
          </p:cNvPr>
          <p:cNvPicPr>
            <a:picLocks noChangeAspect="1"/>
          </p:cNvPicPr>
          <p:nvPr/>
        </p:nvPicPr>
        <p:blipFill>
          <a:blip r:embed="rId3"/>
          <a:stretch>
            <a:fillRect/>
          </a:stretch>
        </p:blipFill>
        <p:spPr>
          <a:xfrm>
            <a:off x="6688455" y="1000126"/>
            <a:ext cx="4830034" cy="5260974"/>
          </a:xfrm>
          <a:prstGeom prst="rect">
            <a:avLst/>
          </a:prstGeom>
        </p:spPr>
      </p:pic>
      <p:sp>
        <p:nvSpPr>
          <p:cNvPr id="2" name="Espace réservé du numéro de diapositive 1">
            <a:extLst>
              <a:ext uri="{FF2B5EF4-FFF2-40B4-BE49-F238E27FC236}">
                <a16:creationId xmlns:a16="http://schemas.microsoft.com/office/drawing/2014/main" id="{8542EDE9-6C8A-AD42-ACF8-56F6A76C4FD2}"/>
              </a:ext>
            </a:extLst>
          </p:cNvPr>
          <p:cNvSpPr>
            <a:spLocks noGrp="1"/>
          </p:cNvSpPr>
          <p:nvPr>
            <p:ph type="sldNum" sz="quarter" idx="12"/>
          </p:nvPr>
        </p:nvSpPr>
        <p:spPr/>
        <p:txBody>
          <a:bodyPr/>
          <a:lstStyle/>
          <a:p>
            <a:fld id="{E56E1623-C219-724A-B8BF-1DA8FE72009C}" type="slidenum">
              <a:rPr lang="fr-FR" smtClean="0"/>
              <a:t>31</a:t>
            </a:fld>
            <a:endParaRPr lang="fr-FR"/>
          </a:p>
        </p:txBody>
      </p:sp>
    </p:spTree>
    <p:extLst>
      <p:ext uri="{BB962C8B-B14F-4D97-AF65-F5344CB8AC3E}">
        <p14:creationId xmlns:p14="http://schemas.microsoft.com/office/powerpoint/2010/main" val="2743741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ED860B-FECC-5140-BE20-C202721A932F}"/>
              </a:ext>
            </a:extLst>
          </p:cNvPr>
          <p:cNvSpPr>
            <a:spLocks noGrp="1"/>
          </p:cNvSpPr>
          <p:nvPr>
            <p:ph type="title"/>
          </p:nvPr>
        </p:nvSpPr>
        <p:spPr/>
        <p:txBody>
          <a:bodyPr/>
          <a:lstStyle/>
          <a:p>
            <a:pPr algn="ctr"/>
            <a:r>
              <a:rPr lang="fr-FR" b="1" dirty="0"/>
              <a:t>Conclusion</a:t>
            </a:r>
          </a:p>
        </p:txBody>
      </p:sp>
      <p:sp>
        <p:nvSpPr>
          <p:cNvPr id="4" name="Espace réservé du numéro de diapositive 3">
            <a:extLst>
              <a:ext uri="{FF2B5EF4-FFF2-40B4-BE49-F238E27FC236}">
                <a16:creationId xmlns:a16="http://schemas.microsoft.com/office/drawing/2014/main" id="{A86E4C8C-4517-164D-A071-6E7B71EC5FC6}"/>
              </a:ext>
            </a:extLst>
          </p:cNvPr>
          <p:cNvSpPr>
            <a:spLocks noGrp="1"/>
          </p:cNvSpPr>
          <p:nvPr>
            <p:ph type="sldNum" sz="quarter" idx="12"/>
          </p:nvPr>
        </p:nvSpPr>
        <p:spPr/>
        <p:txBody>
          <a:bodyPr/>
          <a:lstStyle/>
          <a:p>
            <a:fld id="{E56E1623-C219-724A-B8BF-1DA8FE72009C}" type="slidenum">
              <a:rPr lang="fr-FR" smtClean="0"/>
              <a:t>32</a:t>
            </a:fld>
            <a:endParaRPr lang="fr-FR"/>
          </a:p>
        </p:txBody>
      </p:sp>
      <p:pic>
        <p:nvPicPr>
          <p:cNvPr id="33" name="Espace réservé du contenu 4">
            <a:extLst>
              <a:ext uri="{FF2B5EF4-FFF2-40B4-BE49-F238E27FC236}">
                <a16:creationId xmlns:a16="http://schemas.microsoft.com/office/drawing/2014/main" id="{EAECDEC3-350B-6840-AF52-CD46119FD112}"/>
              </a:ext>
            </a:extLst>
          </p:cNvPr>
          <p:cNvPicPr>
            <a:picLocks noGrp="1" noChangeAspect="1"/>
          </p:cNvPicPr>
          <p:nvPr>
            <p:ph idx="1"/>
          </p:nvPr>
        </p:nvPicPr>
        <p:blipFill>
          <a:blip r:embed="rId2"/>
          <a:stretch>
            <a:fillRect/>
          </a:stretch>
        </p:blipFill>
        <p:spPr>
          <a:xfrm>
            <a:off x="3016286" y="1546225"/>
            <a:ext cx="6159428" cy="4351338"/>
          </a:xfrm>
        </p:spPr>
      </p:pic>
    </p:spTree>
    <p:extLst>
      <p:ext uri="{BB962C8B-B14F-4D97-AF65-F5344CB8AC3E}">
        <p14:creationId xmlns:p14="http://schemas.microsoft.com/office/powerpoint/2010/main" val="2739593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b="1" dirty="0"/>
              <a:t>Partie détection</a:t>
            </a:r>
          </a:p>
        </p:txBody>
      </p:sp>
      <p:sp>
        <p:nvSpPr>
          <p:cNvPr id="3" name="Espace réservé du contenu 2"/>
          <p:cNvSpPr>
            <a:spLocks noGrp="1"/>
          </p:cNvSpPr>
          <p:nvPr>
            <p:ph idx="1"/>
          </p:nvPr>
        </p:nvSpPr>
        <p:spPr/>
        <p:txBody>
          <a:bodyPr/>
          <a:lstStyle/>
          <a:p>
            <a:r>
              <a:rPr lang="fr-FR" dirty="0"/>
              <a:t>Signaler franchissement obstacle</a:t>
            </a:r>
          </a:p>
          <a:p>
            <a:r>
              <a:rPr lang="fr-FR" dirty="0"/>
              <a:t>Déclenche le système</a:t>
            </a:r>
          </a:p>
          <a:p>
            <a:r>
              <a:rPr lang="fr-FR" dirty="0"/>
              <a:t>2 étapes :</a:t>
            </a:r>
          </a:p>
          <a:p>
            <a:pPr lvl="2">
              <a:buFont typeface="Wingdings" pitchFamily="2" charset="2"/>
              <a:buChar char="v"/>
            </a:pPr>
            <a:r>
              <a:rPr lang="fr-FR" dirty="0"/>
              <a:t>Simulation</a:t>
            </a:r>
          </a:p>
          <a:p>
            <a:pPr lvl="2">
              <a:buFont typeface="Wingdings" pitchFamily="2" charset="2"/>
              <a:buChar char="v"/>
            </a:pPr>
            <a:r>
              <a:rPr lang="fr-FR" dirty="0"/>
              <a:t>Application en situation</a:t>
            </a:r>
          </a:p>
          <a:p>
            <a:endParaRPr lang="fr-FR" dirty="0"/>
          </a:p>
        </p:txBody>
      </p:sp>
      <p:sp>
        <p:nvSpPr>
          <p:cNvPr id="6" name="Espace réservé du numéro de diapositive 5">
            <a:extLst>
              <a:ext uri="{FF2B5EF4-FFF2-40B4-BE49-F238E27FC236}">
                <a16:creationId xmlns:a16="http://schemas.microsoft.com/office/drawing/2014/main" id="{F8BA7642-2003-A147-A34F-A3DCAC25D90E}"/>
              </a:ext>
            </a:extLst>
          </p:cNvPr>
          <p:cNvSpPr>
            <a:spLocks noGrp="1"/>
          </p:cNvSpPr>
          <p:nvPr>
            <p:ph type="sldNum" sz="quarter" idx="12"/>
          </p:nvPr>
        </p:nvSpPr>
        <p:spPr/>
        <p:txBody>
          <a:bodyPr/>
          <a:lstStyle/>
          <a:p>
            <a:fld id="{E56E1623-C219-724A-B8BF-1DA8FE72009C}" type="slidenum">
              <a:rPr lang="fr-FR" smtClean="0"/>
              <a:t>4</a:t>
            </a:fld>
            <a:endParaRPr lang="fr-FR"/>
          </a:p>
        </p:txBody>
      </p:sp>
    </p:spTree>
    <p:extLst>
      <p:ext uri="{BB962C8B-B14F-4D97-AF65-F5344CB8AC3E}">
        <p14:creationId xmlns:p14="http://schemas.microsoft.com/office/powerpoint/2010/main" val="3752353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981200" y="1600201"/>
            <a:ext cx="4257676" cy="1828800"/>
          </a:xfrm>
        </p:spPr>
        <p:txBody>
          <a:bodyPr/>
          <a:lstStyle/>
          <a:p>
            <a:r>
              <a:rPr lang="fr-FR" dirty="0"/>
              <a:t>Le bouton poussoir :</a:t>
            </a:r>
          </a:p>
          <a:p>
            <a:pPr lvl="1">
              <a:buNone/>
            </a:pPr>
            <a:r>
              <a:rPr lang="fr-FR" dirty="0"/>
              <a:t>Etat haut: 2,1 V</a:t>
            </a:r>
          </a:p>
        </p:txBody>
      </p:sp>
      <p:pic>
        <p:nvPicPr>
          <p:cNvPr id="4" name="Image 3"/>
          <p:cNvPicPr/>
          <p:nvPr/>
        </p:nvPicPr>
        <p:blipFill>
          <a:blip r:embed="rId2"/>
          <a:srcRect l="22414" t="21392" r="41674" b="21277"/>
          <a:stretch>
            <a:fillRect/>
          </a:stretch>
        </p:blipFill>
        <p:spPr bwMode="auto">
          <a:xfrm>
            <a:off x="5810249" y="2143116"/>
            <a:ext cx="4452083" cy="4000528"/>
          </a:xfrm>
          <a:prstGeom prst="rect">
            <a:avLst/>
          </a:prstGeom>
          <a:noFill/>
          <a:ln w="9525">
            <a:noFill/>
            <a:miter lim="800000"/>
            <a:headEnd/>
            <a:tailEnd/>
          </a:ln>
        </p:spPr>
      </p:pic>
      <p:pic>
        <p:nvPicPr>
          <p:cNvPr id="6" name="Image 5" descr="C:\Users\lstor\Downloads\IMG-0061.jpg"/>
          <p:cNvPicPr/>
          <p:nvPr/>
        </p:nvPicPr>
        <p:blipFill>
          <a:blip r:embed="rId3" cstate="print"/>
          <a:srcRect l="22532" t="11208" r="6737" b="21705"/>
          <a:stretch>
            <a:fillRect/>
          </a:stretch>
        </p:blipFill>
        <p:spPr bwMode="auto">
          <a:xfrm>
            <a:off x="2145722" y="3116267"/>
            <a:ext cx="3500005" cy="2494829"/>
          </a:xfrm>
          <a:prstGeom prst="rect">
            <a:avLst/>
          </a:prstGeom>
          <a:noFill/>
          <a:ln w="9525">
            <a:noFill/>
            <a:miter lim="800000"/>
            <a:headEnd/>
            <a:tailEnd/>
          </a:ln>
        </p:spPr>
      </p:pic>
      <p:sp>
        <p:nvSpPr>
          <p:cNvPr id="2" name="Titre 1"/>
          <p:cNvSpPr>
            <a:spLocks noGrp="1"/>
          </p:cNvSpPr>
          <p:nvPr>
            <p:ph type="title"/>
          </p:nvPr>
        </p:nvSpPr>
        <p:spPr/>
        <p:txBody>
          <a:bodyPr>
            <a:normAutofit/>
          </a:bodyPr>
          <a:lstStyle/>
          <a:p>
            <a:pPr algn="ctr"/>
            <a:r>
              <a:rPr lang="fr-FR" b="1" dirty="0"/>
              <a:t>Partie détection : Simulé</a:t>
            </a:r>
          </a:p>
        </p:txBody>
      </p:sp>
      <p:sp>
        <p:nvSpPr>
          <p:cNvPr id="5" name="Espace réservé du numéro de diapositive 4">
            <a:extLst>
              <a:ext uri="{FF2B5EF4-FFF2-40B4-BE49-F238E27FC236}">
                <a16:creationId xmlns:a16="http://schemas.microsoft.com/office/drawing/2014/main" id="{B1F18D44-9F56-A84D-B957-DFCC5272B7F4}"/>
              </a:ext>
            </a:extLst>
          </p:cNvPr>
          <p:cNvSpPr>
            <a:spLocks noGrp="1"/>
          </p:cNvSpPr>
          <p:nvPr>
            <p:ph type="sldNum" sz="quarter" idx="12"/>
          </p:nvPr>
        </p:nvSpPr>
        <p:spPr/>
        <p:txBody>
          <a:bodyPr/>
          <a:lstStyle/>
          <a:p>
            <a:fld id="{E56E1623-C219-724A-B8BF-1DA8FE72009C}" type="slidenum">
              <a:rPr lang="fr-FR" smtClean="0"/>
              <a:t>5</a:t>
            </a:fld>
            <a:endParaRPr lang="fr-FR"/>
          </a:p>
        </p:txBody>
      </p:sp>
    </p:spTree>
    <p:extLst>
      <p:ext uri="{BB962C8B-B14F-4D97-AF65-F5344CB8AC3E}">
        <p14:creationId xmlns:p14="http://schemas.microsoft.com/office/powerpoint/2010/main" val="1314867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981200" y="1600201"/>
            <a:ext cx="4257676" cy="4525963"/>
          </a:xfrm>
        </p:spPr>
        <p:txBody>
          <a:bodyPr/>
          <a:lstStyle/>
          <a:p>
            <a:r>
              <a:rPr lang="fr-FR" dirty="0"/>
              <a:t>Le bouton poussoir :</a:t>
            </a:r>
          </a:p>
          <a:p>
            <a:endParaRPr lang="fr-FR" dirty="0"/>
          </a:p>
        </p:txBody>
      </p:sp>
      <p:sp>
        <p:nvSpPr>
          <p:cNvPr id="2" name="Titre 1"/>
          <p:cNvSpPr>
            <a:spLocks noGrp="1"/>
          </p:cNvSpPr>
          <p:nvPr>
            <p:ph type="title"/>
          </p:nvPr>
        </p:nvSpPr>
        <p:spPr/>
        <p:txBody>
          <a:bodyPr>
            <a:normAutofit/>
          </a:bodyPr>
          <a:lstStyle/>
          <a:p>
            <a:pPr algn="ctr"/>
            <a:r>
              <a:rPr lang="fr-FR" b="1" dirty="0"/>
              <a:t>Partie détection : Simulé</a:t>
            </a:r>
          </a:p>
        </p:txBody>
      </p:sp>
      <p:pic>
        <p:nvPicPr>
          <p:cNvPr id="7" name="Image 6" descr="C:\Users\lstor\Downloads\IMG-0064.jpg"/>
          <p:cNvPicPr/>
          <p:nvPr/>
        </p:nvPicPr>
        <p:blipFill>
          <a:blip r:embed="rId2" cstate="print"/>
          <a:srcRect l="25765" r="3948" b="9522"/>
          <a:stretch>
            <a:fillRect/>
          </a:stretch>
        </p:blipFill>
        <p:spPr bwMode="auto">
          <a:xfrm>
            <a:off x="4280489" y="2130412"/>
            <a:ext cx="3916773" cy="3786214"/>
          </a:xfrm>
          <a:prstGeom prst="rect">
            <a:avLst/>
          </a:prstGeom>
          <a:noFill/>
          <a:ln w="9525">
            <a:noFill/>
            <a:miter lim="800000"/>
            <a:headEnd/>
            <a:tailEnd/>
          </a:ln>
        </p:spPr>
      </p:pic>
      <p:sp>
        <p:nvSpPr>
          <p:cNvPr id="4" name="Espace réservé du numéro de diapositive 3">
            <a:extLst>
              <a:ext uri="{FF2B5EF4-FFF2-40B4-BE49-F238E27FC236}">
                <a16:creationId xmlns:a16="http://schemas.microsoft.com/office/drawing/2014/main" id="{4B87960F-F94F-1C47-A920-2BE24971DB81}"/>
              </a:ext>
            </a:extLst>
          </p:cNvPr>
          <p:cNvSpPr>
            <a:spLocks noGrp="1"/>
          </p:cNvSpPr>
          <p:nvPr>
            <p:ph type="sldNum" sz="quarter" idx="12"/>
          </p:nvPr>
        </p:nvSpPr>
        <p:spPr/>
        <p:txBody>
          <a:bodyPr/>
          <a:lstStyle/>
          <a:p>
            <a:fld id="{E56E1623-C219-724A-B8BF-1DA8FE72009C}" type="slidenum">
              <a:rPr lang="fr-FR" smtClean="0"/>
              <a:t>6</a:t>
            </a:fld>
            <a:endParaRPr lang="fr-FR"/>
          </a:p>
        </p:txBody>
      </p:sp>
    </p:spTree>
    <p:extLst>
      <p:ext uri="{BB962C8B-B14F-4D97-AF65-F5344CB8AC3E}">
        <p14:creationId xmlns:p14="http://schemas.microsoft.com/office/powerpoint/2010/main" val="152520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981200" y="1600201"/>
            <a:ext cx="5972188" cy="828668"/>
          </a:xfrm>
        </p:spPr>
        <p:txBody>
          <a:bodyPr/>
          <a:lstStyle/>
          <a:p>
            <a:r>
              <a:rPr lang="fr-FR" dirty="0"/>
              <a:t>Phototransistor</a:t>
            </a:r>
          </a:p>
          <a:p>
            <a:endParaRPr lang="fr-FR" dirty="0"/>
          </a:p>
        </p:txBody>
      </p:sp>
      <p:pic>
        <p:nvPicPr>
          <p:cNvPr id="4" name="Image 3" descr="C:\Users\lstor\Documents\ENSEA\cours\S6\projet_elec\Rapport\symbole-phototransistor.png"/>
          <p:cNvPicPr/>
          <p:nvPr/>
        </p:nvPicPr>
        <p:blipFill>
          <a:blip r:embed="rId2" cstate="print"/>
          <a:srcRect/>
          <a:stretch>
            <a:fillRect/>
          </a:stretch>
        </p:blipFill>
        <p:spPr bwMode="auto">
          <a:xfrm>
            <a:off x="2024034" y="3071810"/>
            <a:ext cx="3071834" cy="1727908"/>
          </a:xfrm>
          <a:prstGeom prst="rect">
            <a:avLst/>
          </a:prstGeom>
          <a:noFill/>
          <a:ln w="9525">
            <a:noFill/>
            <a:miter lim="800000"/>
            <a:headEnd/>
            <a:tailEnd/>
          </a:ln>
        </p:spPr>
      </p:pic>
      <p:pic>
        <p:nvPicPr>
          <p:cNvPr id="5" name="Image 4"/>
          <p:cNvPicPr/>
          <p:nvPr/>
        </p:nvPicPr>
        <p:blipFill>
          <a:blip r:embed="rId3"/>
          <a:srcRect l="31039" t="23061" r="28061" b="13169"/>
          <a:stretch>
            <a:fillRect/>
          </a:stretch>
        </p:blipFill>
        <p:spPr bwMode="auto">
          <a:xfrm>
            <a:off x="5524496" y="1643050"/>
            <a:ext cx="5050218" cy="4429156"/>
          </a:xfrm>
          <a:prstGeom prst="rect">
            <a:avLst/>
          </a:prstGeom>
          <a:noFill/>
          <a:ln w="9525">
            <a:noFill/>
            <a:miter lim="800000"/>
            <a:headEnd/>
            <a:tailEnd/>
          </a:ln>
        </p:spPr>
      </p:pic>
      <p:sp>
        <p:nvSpPr>
          <p:cNvPr id="6" name="Espace réservé du numéro de diapositive 5">
            <a:extLst>
              <a:ext uri="{FF2B5EF4-FFF2-40B4-BE49-F238E27FC236}">
                <a16:creationId xmlns:a16="http://schemas.microsoft.com/office/drawing/2014/main" id="{303EDFCB-FA65-0245-897D-F0F128F4AEAC}"/>
              </a:ext>
            </a:extLst>
          </p:cNvPr>
          <p:cNvSpPr>
            <a:spLocks noGrp="1"/>
          </p:cNvSpPr>
          <p:nvPr>
            <p:ph type="sldNum" sz="quarter" idx="12"/>
          </p:nvPr>
        </p:nvSpPr>
        <p:spPr/>
        <p:txBody>
          <a:bodyPr/>
          <a:lstStyle/>
          <a:p>
            <a:fld id="{E56E1623-C219-724A-B8BF-1DA8FE72009C}" type="slidenum">
              <a:rPr lang="fr-FR" smtClean="0"/>
              <a:t>7</a:t>
            </a:fld>
            <a:endParaRPr lang="fr-FR"/>
          </a:p>
        </p:txBody>
      </p:sp>
      <p:sp>
        <p:nvSpPr>
          <p:cNvPr id="9" name="Titre 8">
            <a:extLst>
              <a:ext uri="{FF2B5EF4-FFF2-40B4-BE49-F238E27FC236}">
                <a16:creationId xmlns:a16="http://schemas.microsoft.com/office/drawing/2014/main" id="{25B51872-77E6-5E42-A5DE-3DA7826AD229}"/>
              </a:ext>
            </a:extLst>
          </p:cNvPr>
          <p:cNvSpPr>
            <a:spLocks noGrp="1"/>
          </p:cNvSpPr>
          <p:nvPr>
            <p:ph type="title"/>
          </p:nvPr>
        </p:nvSpPr>
        <p:spPr/>
        <p:txBody>
          <a:bodyPr/>
          <a:lstStyle/>
          <a:p>
            <a:pPr algn="ctr"/>
            <a:r>
              <a:rPr lang="fr-FR" b="1" dirty="0"/>
              <a:t>Partie détection : Application</a:t>
            </a:r>
            <a:endParaRPr lang="fr-FR" dirty="0"/>
          </a:p>
        </p:txBody>
      </p:sp>
    </p:spTree>
    <p:extLst>
      <p:ext uri="{BB962C8B-B14F-4D97-AF65-F5344CB8AC3E}">
        <p14:creationId xmlns:p14="http://schemas.microsoft.com/office/powerpoint/2010/main" val="735397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b="1" dirty="0"/>
              <a:t>Partie détection : Application</a:t>
            </a:r>
          </a:p>
        </p:txBody>
      </p:sp>
      <p:pic>
        <p:nvPicPr>
          <p:cNvPr id="1026" name="Picture 2"/>
          <p:cNvPicPr>
            <a:picLocks noChangeAspect="1" noChangeArrowheads="1"/>
          </p:cNvPicPr>
          <p:nvPr/>
        </p:nvPicPr>
        <p:blipFill>
          <a:blip r:embed="rId2" cstate="print"/>
          <a:srcRect/>
          <a:stretch>
            <a:fillRect/>
          </a:stretch>
        </p:blipFill>
        <p:spPr bwMode="auto">
          <a:xfrm>
            <a:off x="6788931" y="1466612"/>
            <a:ext cx="3643338" cy="4745525"/>
          </a:xfrm>
          <a:prstGeom prst="rect">
            <a:avLst/>
          </a:prstGeom>
          <a:noFill/>
          <a:ln w="9525">
            <a:noFill/>
            <a:miter lim="800000"/>
            <a:headEnd/>
            <a:tailEnd/>
          </a:ln>
          <a:effectLst/>
        </p:spPr>
      </p:pic>
      <p:pic>
        <p:nvPicPr>
          <p:cNvPr id="5" name="Image 4" descr="C:\Users\lstor\Downloads\IMG-0059.jpg"/>
          <p:cNvPicPr/>
          <p:nvPr/>
        </p:nvPicPr>
        <p:blipFill>
          <a:blip r:embed="rId3" cstate="print"/>
          <a:srcRect l="33135" t="11939" r="24636" b="10295"/>
          <a:stretch>
            <a:fillRect/>
          </a:stretch>
        </p:blipFill>
        <p:spPr bwMode="auto">
          <a:xfrm rot="5400000">
            <a:off x="2699534" y="2039120"/>
            <a:ext cx="2862228" cy="3927477"/>
          </a:xfrm>
          <a:prstGeom prst="rect">
            <a:avLst/>
          </a:prstGeom>
          <a:noFill/>
          <a:ln w="9525">
            <a:noFill/>
            <a:miter lim="800000"/>
            <a:headEnd/>
            <a:tailEnd/>
          </a:ln>
        </p:spPr>
      </p:pic>
      <p:sp>
        <p:nvSpPr>
          <p:cNvPr id="4" name="Espace réservé du numéro de diapositive 3">
            <a:extLst>
              <a:ext uri="{FF2B5EF4-FFF2-40B4-BE49-F238E27FC236}">
                <a16:creationId xmlns:a16="http://schemas.microsoft.com/office/drawing/2014/main" id="{41DA1A81-79AF-6346-897A-E3CD6D8B1660}"/>
              </a:ext>
            </a:extLst>
          </p:cNvPr>
          <p:cNvSpPr>
            <a:spLocks noGrp="1"/>
          </p:cNvSpPr>
          <p:nvPr>
            <p:ph type="sldNum" sz="quarter" idx="12"/>
          </p:nvPr>
        </p:nvSpPr>
        <p:spPr/>
        <p:txBody>
          <a:bodyPr/>
          <a:lstStyle/>
          <a:p>
            <a:fld id="{E56E1623-C219-724A-B8BF-1DA8FE72009C}" type="slidenum">
              <a:rPr lang="fr-FR" smtClean="0"/>
              <a:t>8</a:t>
            </a:fld>
            <a:endParaRPr lang="fr-FR"/>
          </a:p>
        </p:txBody>
      </p:sp>
    </p:spTree>
    <p:extLst>
      <p:ext uri="{BB962C8B-B14F-4D97-AF65-F5344CB8AC3E}">
        <p14:creationId xmlns:p14="http://schemas.microsoft.com/office/powerpoint/2010/main" val="546706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6B319C-7786-0D48-8340-9E5740FA4D16}"/>
              </a:ext>
            </a:extLst>
          </p:cNvPr>
          <p:cNvSpPr>
            <a:spLocks noGrp="1"/>
          </p:cNvSpPr>
          <p:nvPr>
            <p:ph type="title"/>
          </p:nvPr>
        </p:nvSpPr>
        <p:spPr/>
        <p:txBody>
          <a:bodyPr/>
          <a:lstStyle/>
          <a:p>
            <a:pPr algn="ctr"/>
            <a:r>
              <a:rPr lang="fr-FR" b="1" dirty="0"/>
              <a:t>PARTIE NUMERIQUE</a:t>
            </a:r>
          </a:p>
        </p:txBody>
      </p:sp>
      <p:pic>
        <p:nvPicPr>
          <p:cNvPr id="5" name="Espace réservé du contenu 4">
            <a:extLst>
              <a:ext uri="{FF2B5EF4-FFF2-40B4-BE49-F238E27FC236}">
                <a16:creationId xmlns:a16="http://schemas.microsoft.com/office/drawing/2014/main" id="{1F6294CC-53B2-DF4E-BA69-179BB0B5A474}"/>
              </a:ext>
            </a:extLst>
          </p:cNvPr>
          <p:cNvPicPr>
            <a:picLocks noGrp="1" noChangeAspect="1"/>
          </p:cNvPicPr>
          <p:nvPr>
            <p:ph idx="1"/>
          </p:nvPr>
        </p:nvPicPr>
        <p:blipFill>
          <a:blip r:embed="rId2"/>
          <a:stretch>
            <a:fillRect/>
          </a:stretch>
        </p:blipFill>
        <p:spPr>
          <a:xfrm>
            <a:off x="3011742" y="1524792"/>
            <a:ext cx="6168516" cy="4351338"/>
          </a:xfrm>
        </p:spPr>
      </p:pic>
      <p:sp>
        <p:nvSpPr>
          <p:cNvPr id="6" name="Espace réservé du numéro de diapositive 5">
            <a:extLst>
              <a:ext uri="{FF2B5EF4-FFF2-40B4-BE49-F238E27FC236}">
                <a16:creationId xmlns:a16="http://schemas.microsoft.com/office/drawing/2014/main" id="{8717D2E6-7D09-6946-A601-3DAEE2A6594B}"/>
              </a:ext>
            </a:extLst>
          </p:cNvPr>
          <p:cNvSpPr>
            <a:spLocks noGrp="1"/>
          </p:cNvSpPr>
          <p:nvPr>
            <p:ph type="sldNum" sz="quarter" idx="12"/>
          </p:nvPr>
        </p:nvSpPr>
        <p:spPr/>
        <p:txBody>
          <a:bodyPr/>
          <a:lstStyle/>
          <a:p>
            <a:fld id="{E56E1623-C219-724A-B8BF-1DA8FE72009C}" type="slidenum">
              <a:rPr lang="fr-FR" smtClean="0"/>
              <a:t>9</a:t>
            </a:fld>
            <a:endParaRPr lang="fr-FR"/>
          </a:p>
        </p:txBody>
      </p:sp>
      <p:sp>
        <p:nvSpPr>
          <p:cNvPr id="7" name="Titre 1">
            <a:extLst>
              <a:ext uri="{FF2B5EF4-FFF2-40B4-BE49-F238E27FC236}">
                <a16:creationId xmlns:a16="http://schemas.microsoft.com/office/drawing/2014/main" id="{27021B83-91DD-524C-8363-F62999E8FD97}"/>
              </a:ext>
            </a:extLst>
          </p:cNvPr>
          <p:cNvSpPr txBox="1">
            <a:spLocks/>
          </p:cNvSpPr>
          <p:nvPr/>
        </p:nvSpPr>
        <p:spPr>
          <a:xfrm>
            <a:off x="838200" y="5213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a:t>Basys 2</a:t>
            </a:r>
          </a:p>
        </p:txBody>
      </p:sp>
    </p:spTree>
    <p:extLst>
      <p:ext uri="{BB962C8B-B14F-4D97-AF65-F5344CB8AC3E}">
        <p14:creationId xmlns:p14="http://schemas.microsoft.com/office/powerpoint/2010/main" val="55350929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1013</TotalTime>
  <Words>462</Words>
  <Application>Microsoft Macintosh PowerPoint</Application>
  <PresentationFormat>Grand écran</PresentationFormat>
  <Paragraphs>195</Paragraphs>
  <Slides>32</Slides>
  <Notes>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32</vt:i4>
      </vt:variant>
    </vt:vector>
  </HeadingPairs>
  <TitlesOfParts>
    <vt:vector size="40" baseType="lpstr">
      <vt:lpstr>Arial</vt:lpstr>
      <vt:lpstr>Calibri</vt:lpstr>
      <vt:lpstr>Calibri Light</vt:lpstr>
      <vt:lpstr>Cambria Math</vt:lpstr>
      <vt:lpstr>Helvetica Neue</vt:lpstr>
      <vt:lpstr>Liberation Sans</vt:lpstr>
      <vt:lpstr>Wingdings</vt:lpstr>
      <vt:lpstr>Thème Office</vt:lpstr>
      <vt:lpstr>Détection d’obstacle  par alarme</vt:lpstr>
      <vt:lpstr>INTRODUCTION</vt:lpstr>
      <vt:lpstr>DEROULEMENT</vt:lpstr>
      <vt:lpstr>Partie détection</vt:lpstr>
      <vt:lpstr>Partie détection : Simulé</vt:lpstr>
      <vt:lpstr>Partie détection : Simulé</vt:lpstr>
      <vt:lpstr>Partie détection : Application</vt:lpstr>
      <vt:lpstr>Partie détection : Application</vt:lpstr>
      <vt:lpstr>PARTIE NUMERIQUE</vt:lpstr>
      <vt:lpstr>Cmod S6, afficheurs et Codeur rotatif avec bouton poussoir</vt:lpstr>
      <vt:lpstr>Présentation PowerPoint</vt:lpstr>
      <vt:lpstr>Démultiplexeur</vt:lpstr>
      <vt:lpstr>Présentation PowerPoint</vt:lpstr>
      <vt:lpstr>SEQUENCEUR</vt:lpstr>
      <vt:lpstr>Présentation PowerPoint</vt:lpstr>
      <vt:lpstr>BLOCS D’AFFICHAGE</vt:lpstr>
      <vt:lpstr>BLOCS D’AFFICHAGE</vt:lpstr>
      <vt:lpstr>Génération du signal sonore</vt:lpstr>
      <vt:lpstr>Compteur 24 bits</vt:lpstr>
      <vt:lpstr>Multiplexeur 2V1</vt:lpstr>
      <vt:lpstr>Visualisation de la sortie</vt:lpstr>
      <vt:lpstr>Partie : Signalisation </vt:lpstr>
      <vt:lpstr>Schéma analogique du Haut parleur </vt:lpstr>
      <vt:lpstr>Étude du haut parleur  </vt:lpstr>
      <vt:lpstr>Étude du filtre passe bas </vt:lpstr>
      <vt:lpstr>Visualisation des tensions d’entrée et de sortie du filtre </vt:lpstr>
      <vt:lpstr>Étude du montage inverseur </vt:lpstr>
      <vt:lpstr>Visualisation des tensions de sortie de l’inverseur  </vt:lpstr>
      <vt:lpstr>Étude du montage Push-Pull  </vt:lpstr>
      <vt:lpstr>Calcul du courant Ic </vt:lpstr>
      <vt:lpstr>Présentation PowerPoint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Microsoft Office User</dc:creator>
  <cp:lastModifiedBy>Microsoft Office User</cp:lastModifiedBy>
  <cp:revision>26</cp:revision>
  <dcterms:created xsi:type="dcterms:W3CDTF">2021-06-10T14:01:30Z</dcterms:created>
  <dcterms:modified xsi:type="dcterms:W3CDTF">2021-06-11T07:02:10Z</dcterms:modified>
</cp:coreProperties>
</file>